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7.xml" ContentType="application/vnd.openxmlformats-officedocument.presentationml.slideLayout+xml"/>
  <Override PartName="/ppt/notesSlides/notesSlide36.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5.xml" ContentType="application/vnd.openxmlformats-officedocument.presentationml.notesSlide+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quickStyle2.xml" ContentType="application/vnd.openxmlformats-officedocument.drawingml.diagramStyle+xml"/>
  <Override PartName="/ppt/authors.xml" ContentType="application/vnd.ms-powerpoint.authors+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colors2.xml" ContentType="application/vnd.openxmlformats-officedocument.drawingml.diagramColors+xml"/>
  <Override PartName="/ppt/diagrams/drawing2.xml" ContentType="application/vnd.ms-office.drawingml.diagramDrawing+xml"/>
  <Override PartName="/ppt/diagrams/colors1.xml" ContentType="application/vnd.openxmlformats-officedocument.drawingml.diagramColors+xml"/>
  <Override PartName="/ppt/diagrams/layout2.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41"/>
  </p:notesMasterIdLst>
  <p:handoutMasterIdLst>
    <p:handoutMasterId r:id="rId42"/>
  </p:handoutMasterIdLst>
  <p:sldIdLst>
    <p:sldId id="831" r:id="rId5"/>
    <p:sldId id="904" r:id="rId6"/>
    <p:sldId id="905" r:id="rId7"/>
    <p:sldId id="948" r:id="rId8"/>
    <p:sldId id="906" r:id="rId9"/>
    <p:sldId id="949" r:id="rId10"/>
    <p:sldId id="956" r:id="rId11"/>
    <p:sldId id="907" r:id="rId12"/>
    <p:sldId id="908" r:id="rId13"/>
    <p:sldId id="909" r:id="rId14"/>
    <p:sldId id="957" r:id="rId15"/>
    <p:sldId id="256" r:id="rId16"/>
    <p:sldId id="950" r:id="rId17"/>
    <p:sldId id="953" r:id="rId18"/>
    <p:sldId id="918" r:id="rId19"/>
    <p:sldId id="1011" r:id="rId20"/>
    <p:sldId id="1033" r:id="rId21"/>
    <p:sldId id="919" r:id="rId22"/>
    <p:sldId id="1036" r:id="rId23"/>
    <p:sldId id="945" r:id="rId24"/>
    <p:sldId id="961" r:id="rId25"/>
    <p:sldId id="1006" r:id="rId26"/>
    <p:sldId id="1037" r:id="rId27"/>
    <p:sldId id="1025" r:id="rId28"/>
    <p:sldId id="1026" r:id="rId29"/>
    <p:sldId id="923" r:id="rId30"/>
    <p:sldId id="930" r:id="rId31"/>
    <p:sldId id="1040" r:id="rId32"/>
    <p:sldId id="1041" r:id="rId33"/>
    <p:sldId id="938" r:id="rId34"/>
    <p:sldId id="827" r:id="rId35"/>
    <p:sldId id="959" r:id="rId36"/>
    <p:sldId id="894" r:id="rId37"/>
    <p:sldId id="951" r:id="rId38"/>
    <p:sldId id="946" r:id="rId39"/>
    <p:sldId id="1042" r:id="rId4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84D0ED-6D85-958B-9F6A-190C89FCB200}" name="Knust, Susannah K CIV USARMY WRAIR (USA)" initials="KSKCUW(" userId="S::susannah.k.knust.civ@health.mil::fc00f3fc-0c93-4732-b55a-3941694273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ssa.waitsman" initials="mw" lastIdx="15" clrIdx="0"/>
  <p:cmAuthor id="1" name="Bickford, Abigail R Dr CTR US USA MEDCOM PHC" initials="MSOffice" lastIdx="5" clrIdx="1">
    <p:extLst>
      <p:ext uri="{19B8F6BF-5375-455C-9EA6-DF929625EA0E}">
        <p15:presenceInfo xmlns:p15="http://schemas.microsoft.com/office/powerpoint/2012/main" userId="Bickford, Abigail R Dr CTR US USA MEDCOM PHC" providerId="None"/>
      </p:ext>
    </p:extLst>
  </p:cmAuthor>
  <p:cmAuthor id="2" name="Mitchell, Rachel M CIV  PHC MEDCOM PHC (MHS)" initials="RMM" lastIdx="2" clrIdx="4">
    <p:extLst>
      <p:ext uri="{19B8F6BF-5375-455C-9EA6-DF929625EA0E}">
        <p15:presenceInfo xmlns:p15="http://schemas.microsoft.com/office/powerpoint/2012/main" userId="Mitchell, Rachel M CIV  PHC MEDCOM PHC (MHS)" providerId="None"/>
      </p:ext>
    </p:extLst>
  </p:cmAuthor>
  <p:cmAuthor id="3" name="Barton, Richard A Jr CIV USARMY MEDCOM PHC (US)" initials="BRAJCUMP(" lastIdx="8" clrIdx="3">
    <p:extLst>
      <p:ext uri="{19B8F6BF-5375-455C-9EA6-DF929625EA0E}">
        <p15:presenceInfo xmlns:p15="http://schemas.microsoft.com/office/powerpoint/2012/main" userId="S-1-5-21-3923692831-1208425469-611280938-3288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1"/>
    <a:srgbClr val="000000"/>
    <a:srgbClr val="404040"/>
    <a:srgbClr val="A8A570"/>
    <a:srgbClr val="5C732E"/>
    <a:srgbClr val="FCCCCC"/>
    <a:srgbClr val="858585"/>
    <a:srgbClr val="F5F5F5"/>
    <a:srgbClr val="F1F1F1"/>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4" autoAdjust="0"/>
    <p:restoredTop sz="86463" autoAdjust="0"/>
  </p:normalViewPr>
  <p:slideViewPr>
    <p:cSldViewPr snapToGrid="0">
      <p:cViewPr varScale="1">
        <p:scale>
          <a:sx n="94" d="100"/>
          <a:sy n="94" d="100"/>
        </p:scale>
        <p:origin x="2382"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200"/>
    </p:cViewPr>
  </p:sorterViewPr>
  <p:notesViewPr>
    <p:cSldViewPr snapToGrid="0">
      <p:cViewPr>
        <p:scale>
          <a:sx n="110" d="100"/>
          <a:sy n="110" d="100"/>
        </p:scale>
        <p:origin x="3234"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3171F-B1ED-4614-B6B7-2E3D698775BE}"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11A04E60-58A5-45D8-875D-B461D28B861E}">
      <dgm:prSet phldrT="[Text]" custT="1"/>
      <dgm:spPr>
        <a:solidFill>
          <a:schemeClr val="accent1">
            <a:lumMod val="20000"/>
            <a:lumOff val="80000"/>
          </a:schemeClr>
        </a:solidFill>
      </dgm:spPr>
      <dgm:t>
        <a:bodyPr/>
        <a:lstStyle/>
        <a:p>
          <a:pPr>
            <a:buAutoNum type="arabicPeriod"/>
          </a:pPr>
          <a:r>
            <a:rPr lang="en-US" sz="2000" dirty="0">
              <a:solidFill>
                <a:schemeClr val="tx1"/>
              </a:solidFill>
            </a:rPr>
            <a:t>What does LMS look like as a protective factor? How does having a conversation about LMS work as a protective factor? </a:t>
          </a:r>
        </a:p>
      </dgm:t>
    </dgm:pt>
    <dgm:pt modelId="{A7B2C5FB-BE65-46CC-A6C5-3A66BEA2E1FD}" type="parTrans" cxnId="{51105865-F614-43D9-8517-E9AC257A9DEC}">
      <dgm:prSet/>
      <dgm:spPr/>
      <dgm:t>
        <a:bodyPr/>
        <a:lstStyle/>
        <a:p>
          <a:endParaRPr lang="en-US"/>
        </a:p>
      </dgm:t>
    </dgm:pt>
    <dgm:pt modelId="{63FBF485-7F38-439F-9BB2-0A10414784F6}" type="sibTrans" cxnId="{51105865-F614-43D9-8517-E9AC257A9DEC}">
      <dgm:prSet/>
      <dgm:spPr/>
      <dgm:t>
        <a:bodyPr/>
        <a:lstStyle/>
        <a:p>
          <a:endParaRPr lang="en-US"/>
        </a:p>
      </dgm:t>
    </dgm:pt>
    <dgm:pt modelId="{79D533AB-55AE-474D-B854-CEF45D35645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for addressing risk factors? How can the knowledge of LMS work to mitigate risk factors?</a:t>
          </a:r>
          <a:endParaRPr lang="en-US" sz="2000" dirty="0">
            <a:solidFill>
              <a:schemeClr val="tx1"/>
            </a:solidFill>
          </a:endParaRPr>
        </a:p>
      </dgm:t>
    </dgm:pt>
    <dgm:pt modelId="{4F4F53FF-7EBF-4E98-A996-8486ADC3EA62}" type="parTrans" cxnId="{1217BA23-B032-4C3C-8721-39C45FD8663E}">
      <dgm:prSet/>
      <dgm:spPr/>
      <dgm:t>
        <a:bodyPr/>
        <a:lstStyle/>
        <a:p>
          <a:endParaRPr lang="en-US"/>
        </a:p>
      </dgm:t>
    </dgm:pt>
    <dgm:pt modelId="{A68C9EB6-388C-43F0-B0E6-72F5303C65F5}" type="sibTrans" cxnId="{1217BA23-B032-4C3C-8721-39C45FD8663E}">
      <dgm:prSet/>
      <dgm:spPr/>
      <dgm:t>
        <a:bodyPr/>
        <a:lstStyle/>
        <a:p>
          <a:endParaRPr lang="en-US"/>
        </a:p>
      </dgm:t>
    </dgm:pt>
    <dgm:pt modelId="{6CF69D7B-7D2A-40B8-B903-31C7975ED80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when you identify warning signs? How does LMS reduce the risk of suicide when warning signs are present?</a:t>
          </a:r>
          <a:endParaRPr lang="en-US" sz="2000" dirty="0">
            <a:solidFill>
              <a:schemeClr val="tx1"/>
            </a:solidFill>
          </a:endParaRPr>
        </a:p>
      </dgm:t>
    </dgm:pt>
    <dgm:pt modelId="{2275FBA1-BBF7-4E9D-88B8-694FC49D8498}" type="parTrans" cxnId="{3C4662BD-6330-48BC-8347-B638A41A5F07}">
      <dgm:prSet/>
      <dgm:spPr/>
      <dgm:t>
        <a:bodyPr/>
        <a:lstStyle/>
        <a:p>
          <a:endParaRPr lang="en-US"/>
        </a:p>
      </dgm:t>
    </dgm:pt>
    <dgm:pt modelId="{C40E4313-74AD-41BE-9180-65399757EF82}" type="sibTrans" cxnId="{3C4662BD-6330-48BC-8347-B638A41A5F07}">
      <dgm:prSet/>
      <dgm:spPr/>
      <dgm:t>
        <a:bodyPr/>
        <a:lstStyle/>
        <a:p>
          <a:endParaRPr lang="en-US"/>
        </a:p>
      </dgm:t>
    </dgm:pt>
    <dgm:pt modelId="{CCC27C4F-96B3-4A03-B2A6-E47B2AA75641}" type="pres">
      <dgm:prSet presAssocID="{8C43171F-B1ED-4614-B6B7-2E3D698775BE}" presName="Name0" presStyleCnt="0">
        <dgm:presLayoutVars>
          <dgm:chMax val="7"/>
          <dgm:chPref val="7"/>
          <dgm:dir/>
        </dgm:presLayoutVars>
      </dgm:prSet>
      <dgm:spPr/>
    </dgm:pt>
    <dgm:pt modelId="{81099BD2-F579-4379-83E0-8248E7239F42}" type="pres">
      <dgm:prSet presAssocID="{8C43171F-B1ED-4614-B6B7-2E3D698775BE}" presName="Name1" presStyleCnt="0"/>
      <dgm:spPr/>
    </dgm:pt>
    <dgm:pt modelId="{82DAA4A6-6EA8-4134-B40F-1435C48760BC}" type="pres">
      <dgm:prSet presAssocID="{8C43171F-B1ED-4614-B6B7-2E3D698775BE}" presName="cycle" presStyleCnt="0"/>
      <dgm:spPr/>
    </dgm:pt>
    <dgm:pt modelId="{4481753C-F033-491B-B78C-56DE97768068}" type="pres">
      <dgm:prSet presAssocID="{8C43171F-B1ED-4614-B6B7-2E3D698775BE}" presName="srcNode" presStyleLbl="node1" presStyleIdx="0" presStyleCnt="3"/>
      <dgm:spPr/>
    </dgm:pt>
    <dgm:pt modelId="{B21BC06B-09D5-4529-81DE-82DCD2F67252}" type="pres">
      <dgm:prSet presAssocID="{8C43171F-B1ED-4614-B6B7-2E3D698775BE}" presName="conn" presStyleLbl="parChTrans1D2" presStyleIdx="0" presStyleCnt="1"/>
      <dgm:spPr/>
    </dgm:pt>
    <dgm:pt modelId="{3C58FAAB-A96C-4CE9-B14B-012F86322E95}" type="pres">
      <dgm:prSet presAssocID="{8C43171F-B1ED-4614-B6B7-2E3D698775BE}" presName="extraNode" presStyleLbl="node1" presStyleIdx="0" presStyleCnt="3"/>
      <dgm:spPr/>
    </dgm:pt>
    <dgm:pt modelId="{028B9838-0199-42A5-B260-1BE6E1204529}" type="pres">
      <dgm:prSet presAssocID="{8C43171F-B1ED-4614-B6B7-2E3D698775BE}" presName="dstNode" presStyleLbl="node1" presStyleIdx="0" presStyleCnt="3"/>
      <dgm:spPr/>
    </dgm:pt>
    <dgm:pt modelId="{6628F22C-7C9C-46E5-A7B8-802DF44E69D0}" type="pres">
      <dgm:prSet presAssocID="{11A04E60-58A5-45D8-875D-B461D28B861E}" presName="text_1" presStyleLbl="node1" presStyleIdx="0" presStyleCnt="3">
        <dgm:presLayoutVars>
          <dgm:bulletEnabled val="1"/>
        </dgm:presLayoutVars>
      </dgm:prSet>
      <dgm:spPr/>
    </dgm:pt>
    <dgm:pt modelId="{69AE5112-CF35-4A28-BC5B-13B07B59D879}" type="pres">
      <dgm:prSet presAssocID="{11A04E60-58A5-45D8-875D-B461D28B861E}" presName="accent_1" presStyleCnt="0"/>
      <dgm:spPr/>
    </dgm:pt>
    <dgm:pt modelId="{50CA339D-25DF-42A1-89DB-98175700DC5B}" type="pres">
      <dgm:prSet presAssocID="{11A04E60-58A5-45D8-875D-B461D28B861E}" presName="accentRepeatNode" presStyleLbl="solidFgAcc1" presStyleIdx="0" presStyleCnt="3"/>
      <dgm:spPr>
        <a:solidFill>
          <a:schemeClr val="accent4"/>
        </a:solidFill>
      </dgm:spPr>
    </dgm:pt>
    <dgm:pt modelId="{56E8A2AF-24DC-4204-B19D-140C5C542754}" type="pres">
      <dgm:prSet presAssocID="{79D533AB-55AE-474D-B854-CEF45D35645A}" presName="text_2" presStyleLbl="node1" presStyleIdx="1" presStyleCnt="3">
        <dgm:presLayoutVars>
          <dgm:bulletEnabled val="1"/>
        </dgm:presLayoutVars>
      </dgm:prSet>
      <dgm:spPr/>
    </dgm:pt>
    <dgm:pt modelId="{AB80C24F-1ADB-4EB7-B828-51E25DEB5A8D}" type="pres">
      <dgm:prSet presAssocID="{79D533AB-55AE-474D-B854-CEF45D35645A}" presName="accent_2" presStyleCnt="0"/>
      <dgm:spPr/>
    </dgm:pt>
    <dgm:pt modelId="{9DA3F497-34B6-4C18-AD54-D4EB490AF6B1}" type="pres">
      <dgm:prSet presAssocID="{79D533AB-55AE-474D-B854-CEF45D35645A}" presName="accentRepeatNode" presStyleLbl="solidFgAcc1" presStyleIdx="1" presStyleCnt="3"/>
      <dgm:spPr>
        <a:solidFill>
          <a:srgbClr val="FFFF00"/>
        </a:solidFill>
      </dgm:spPr>
    </dgm:pt>
    <dgm:pt modelId="{CFC4ED1E-0B6F-4171-9253-4EFC4B75FF43}" type="pres">
      <dgm:prSet presAssocID="{6CF69D7B-7D2A-40B8-B903-31C7975ED80A}" presName="text_3" presStyleLbl="node1" presStyleIdx="2" presStyleCnt="3">
        <dgm:presLayoutVars>
          <dgm:bulletEnabled val="1"/>
        </dgm:presLayoutVars>
      </dgm:prSet>
      <dgm:spPr/>
    </dgm:pt>
    <dgm:pt modelId="{C4F1CB6C-1771-43D7-B7E5-4AD4F989AD9E}" type="pres">
      <dgm:prSet presAssocID="{6CF69D7B-7D2A-40B8-B903-31C7975ED80A}" presName="accent_3" presStyleCnt="0"/>
      <dgm:spPr/>
    </dgm:pt>
    <dgm:pt modelId="{5F085495-157C-4929-A304-978F30D4BE47}" type="pres">
      <dgm:prSet presAssocID="{6CF69D7B-7D2A-40B8-B903-31C7975ED80A}" presName="accentRepeatNode" presStyleLbl="solidFgAcc1" presStyleIdx="2" presStyleCnt="3"/>
      <dgm:spPr>
        <a:solidFill>
          <a:srgbClr val="FF0000"/>
        </a:solidFill>
      </dgm:spPr>
    </dgm:pt>
  </dgm:ptLst>
  <dgm:cxnLst>
    <dgm:cxn modelId="{1217BA23-B032-4C3C-8721-39C45FD8663E}" srcId="{8C43171F-B1ED-4614-B6B7-2E3D698775BE}" destId="{79D533AB-55AE-474D-B854-CEF45D35645A}" srcOrd="1" destOrd="0" parTransId="{4F4F53FF-7EBF-4E98-A996-8486ADC3EA62}" sibTransId="{A68C9EB6-388C-43F0-B0E6-72F5303C65F5}"/>
    <dgm:cxn modelId="{51105865-F614-43D9-8517-E9AC257A9DEC}" srcId="{8C43171F-B1ED-4614-B6B7-2E3D698775BE}" destId="{11A04E60-58A5-45D8-875D-B461D28B861E}" srcOrd="0" destOrd="0" parTransId="{A7B2C5FB-BE65-46CC-A6C5-3A66BEA2E1FD}" sibTransId="{63FBF485-7F38-439F-9BB2-0A10414784F6}"/>
    <dgm:cxn modelId="{74B0DB68-BB08-4EC2-A7C5-C475AE31DDED}" type="presOf" srcId="{79D533AB-55AE-474D-B854-CEF45D35645A}" destId="{56E8A2AF-24DC-4204-B19D-140C5C542754}" srcOrd="0" destOrd="0" presId="urn:microsoft.com/office/officeart/2008/layout/VerticalCurvedList"/>
    <dgm:cxn modelId="{6E9CE36C-13BC-48FC-A533-24C80AE2766D}" type="presOf" srcId="{63FBF485-7F38-439F-9BB2-0A10414784F6}" destId="{B21BC06B-09D5-4529-81DE-82DCD2F67252}" srcOrd="0" destOrd="0" presId="urn:microsoft.com/office/officeart/2008/layout/VerticalCurvedList"/>
    <dgm:cxn modelId="{83401F7C-95ED-47BE-BD6D-9541F636B6D7}" type="presOf" srcId="{8C43171F-B1ED-4614-B6B7-2E3D698775BE}" destId="{CCC27C4F-96B3-4A03-B2A6-E47B2AA75641}" srcOrd="0" destOrd="0" presId="urn:microsoft.com/office/officeart/2008/layout/VerticalCurvedList"/>
    <dgm:cxn modelId="{4F4D778B-8E98-465E-B206-FC744AD5171B}" type="presOf" srcId="{6CF69D7B-7D2A-40B8-B903-31C7975ED80A}" destId="{CFC4ED1E-0B6F-4171-9253-4EFC4B75FF43}" srcOrd="0" destOrd="0" presId="urn:microsoft.com/office/officeart/2008/layout/VerticalCurvedList"/>
    <dgm:cxn modelId="{3C4662BD-6330-48BC-8347-B638A41A5F07}" srcId="{8C43171F-B1ED-4614-B6B7-2E3D698775BE}" destId="{6CF69D7B-7D2A-40B8-B903-31C7975ED80A}" srcOrd="2" destOrd="0" parTransId="{2275FBA1-BBF7-4E9D-88B8-694FC49D8498}" sibTransId="{C40E4313-74AD-41BE-9180-65399757EF82}"/>
    <dgm:cxn modelId="{BC0B2DCD-2B6F-4575-9724-C688D4C0476E}" type="presOf" srcId="{11A04E60-58A5-45D8-875D-B461D28B861E}" destId="{6628F22C-7C9C-46E5-A7B8-802DF44E69D0}" srcOrd="0" destOrd="0" presId="urn:microsoft.com/office/officeart/2008/layout/VerticalCurvedList"/>
    <dgm:cxn modelId="{B7552D5F-9C60-47E2-802C-714E185FE1CF}" type="presParOf" srcId="{CCC27C4F-96B3-4A03-B2A6-E47B2AA75641}" destId="{81099BD2-F579-4379-83E0-8248E7239F42}" srcOrd="0" destOrd="0" presId="urn:microsoft.com/office/officeart/2008/layout/VerticalCurvedList"/>
    <dgm:cxn modelId="{4113F551-F1A3-4966-B9EF-2903599E6500}" type="presParOf" srcId="{81099BD2-F579-4379-83E0-8248E7239F42}" destId="{82DAA4A6-6EA8-4134-B40F-1435C48760BC}" srcOrd="0" destOrd="0" presId="urn:microsoft.com/office/officeart/2008/layout/VerticalCurvedList"/>
    <dgm:cxn modelId="{C2B3AB20-4111-4AB5-9D44-07C5E0988B49}" type="presParOf" srcId="{82DAA4A6-6EA8-4134-B40F-1435C48760BC}" destId="{4481753C-F033-491B-B78C-56DE97768068}" srcOrd="0" destOrd="0" presId="urn:microsoft.com/office/officeart/2008/layout/VerticalCurvedList"/>
    <dgm:cxn modelId="{9C3E70B2-14D6-4915-9716-51232558EFEB}" type="presParOf" srcId="{82DAA4A6-6EA8-4134-B40F-1435C48760BC}" destId="{B21BC06B-09D5-4529-81DE-82DCD2F67252}" srcOrd="1" destOrd="0" presId="urn:microsoft.com/office/officeart/2008/layout/VerticalCurvedList"/>
    <dgm:cxn modelId="{B532BE7B-44D0-4D1A-BC15-DE4AECC49C8E}" type="presParOf" srcId="{82DAA4A6-6EA8-4134-B40F-1435C48760BC}" destId="{3C58FAAB-A96C-4CE9-B14B-012F86322E95}" srcOrd="2" destOrd="0" presId="urn:microsoft.com/office/officeart/2008/layout/VerticalCurvedList"/>
    <dgm:cxn modelId="{DE3128E7-3F50-4535-A0DA-E3B8899566DE}" type="presParOf" srcId="{82DAA4A6-6EA8-4134-B40F-1435C48760BC}" destId="{028B9838-0199-42A5-B260-1BE6E1204529}" srcOrd="3" destOrd="0" presId="urn:microsoft.com/office/officeart/2008/layout/VerticalCurvedList"/>
    <dgm:cxn modelId="{C0113E47-B30D-4CF0-84E4-A427B6261AA1}" type="presParOf" srcId="{81099BD2-F579-4379-83E0-8248E7239F42}" destId="{6628F22C-7C9C-46E5-A7B8-802DF44E69D0}" srcOrd="1" destOrd="0" presId="urn:microsoft.com/office/officeart/2008/layout/VerticalCurvedList"/>
    <dgm:cxn modelId="{12A11A37-E240-4A7D-9DD4-1E9EEA4760B8}" type="presParOf" srcId="{81099BD2-F579-4379-83E0-8248E7239F42}" destId="{69AE5112-CF35-4A28-BC5B-13B07B59D879}" srcOrd="2" destOrd="0" presId="urn:microsoft.com/office/officeart/2008/layout/VerticalCurvedList"/>
    <dgm:cxn modelId="{72D8C3E6-0D42-4996-AFFB-0E844CEC41A4}" type="presParOf" srcId="{69AE5112-CF35-4A28-BC5B-13B07B59D879}" destId="{50CA339D-25DF-42A1-89DB-98175700DC5B}" srcOrd="0" destOrd="0" presId="urn:microsoft.com/office/officeart/2008/layout/VerticalCurvedList"/>
    <dgm:cxn modelId="{3C1252CE-49EC-406D-BBA8-DF61AEA71C7F}" type="presParOf" srcId="{81099BD2-F579-4379-83E0-8248E7239F42}" destId="{56E8A2AF-24DC-4204-B19D-140C5C542754}" srcOrd="3" destOrd="0" presId="urn:microsoft.com/office/officeart/2008/layout/VerticalCurvedList"/>
    <dgm:cxn modelId="{CA0E5FA5-B5C1-4240-96F6-72D239739397}" type="presParOf" srcId="{81099BD2-F579-4379-83E0-8248E7239F42}" destId="{AB80C24F-1ADB-4EB7-B828-51E25DEB5A8D}" srcOrd="4" destOrd="0" presId="urn:microsoft.com/office/officeart/2008/layout/VerticalCurvedList"/>
    <dgm:cxn modelId="{1100BF8B-6AB4-48EE-8977-6AA70D3ECC45}" type="presParOf" srcId="{AB80C24F-1ADB-4EB7-B828-51E25DEB5A8D}" destId="{9DA3F497-34B6-4C18-AD54-D4EB490AF6B1}" srcOrd="0" destOrd="0" presId="urn:microsoft.com/office/officeart/2008/layout/VerticalCurvedList"/>
    <dgm:cxn modelId="{534B4066-F34C-4474-97D8-4EF2294383F0}" type="presParOf" srcId="{81099BD2-F579-4379-83E0-8248E7239F42}" destId="{CFC4ED1E-0B6F-4171-9253-4EFC4B75FF43}" srcOrd="5" destOrd="0" presId="urn:microsoft.com/office/officeart/2008/layout/VerticalCurvedList"/>
    <dgm:cxn modelId="{41ABC2D0-839A-4D26-85FE-9C7AF39F31D1}" type="presParOf" srcId="{81099BD2-F579-4379-83E0-8248E7239F42}" destId="{C4F1CB6C-1771-43D7-B7E5-4AD4F989AD9E}" srcOrd="6" destOrd="0" presId="urn:microsoft.com/office/officeart/2008/layout/VerticalCurvedList"/>
    <dgm:cxn modelId="{DCE3E463-1A5B-40B1-974E-BBBE939E0F69}" type="presParOf" srcId="{C4F1CB6C-1771-43D7-B7E5-4AD4F989AD9E}" destId="{5F085495-157C-4929-A304-978F30D4BE47}"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43171F-B1ED-4614-B6B7-2E3D698775BE}"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11A04E60-58A5-45D8-875D-B461D28B861E}">
      <dgm:prSet phldrT="[Text]" custT="1"/>
      <dgm:spPr>
        <a:solidFill>
          <a:schemeClr val="accent1">
            <a:lumMod val="20000"/>
            <a:lumOff val="80000"/>
          </a:schemeClr>
        </a:solidFill>
      </dgm:spPr>
      <dgm:t>
        <a:bodyPr/>
        <a:lstStyle/>
        <a:p>
          <a:pPr>
            <a:buAutoNum type="arabicPeriod"/>
          </a:pPr>
          <a:r>
            <a:rPr lang="en-US" sz="2000" dirty="0">
              <a:solidFill>
                <a:schemeClr val="tx1"/>
              </a:solidFill>
            </a:rPr>
            <a:t>What does LMS look like as a protective factor? How does having a conversation about LMS work as a protective factor? </a:t>
          </a:r>
        </a:p>
      </dgm:t>
    </dgm:pt>
    <dgm:pt modelId="{A7B2C5FB-BE65-46CC-A6C5-3A66BEA2E1FD}" type="parTrans" cxnId="{51105865-F614-43D9-8517-E9AC257A9DEC}">
      <dgm:prSet/>
      <dgm:spPr/>
      <dgm:t>
        <a:bodyPr/>
        <a:lstStyle/>
        <a:p>
          <a:endParaRPr lang="en-US"/>
        </a:p>
      </dgm:t>
    </dgm:pt>
    <dgm:pt modelId="{63FBF485-7F38-439F-9BB2-0A10414784F6}" type="sibTrans" cxnId="{51105865-F614-43D9-8517-E9AC257A9DEC}">
      <dgm:prSet/>
      <dgm:spPr/>
      <dgm:t>
        <a:bodyPr/>
        <a:lstStyle/>
        <a:p>
          <a:endParaRPr lang="en-US"/>
        </a:p>
      </dgm:t>
    </dgm:pt>
    <dgm:pt modelId="{79D533AB-55AE-474D-B854-CEF45D35645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for addressing risk factors? How can the knowledge of LMS work to mitigate risk factors?</a:t>
          </a:r>
          <a:endParaRPr lang="en-US" sz="2000" dirty="0"/>
        </a:p>
      </dgm:t>
    </dgm:pt>
    <dgm:pt modelId="{4F4F53FF-7EBF-4E98-A996-8486ADC3EA62}" type="parTrans" cxnId="{1217BA23-B032-4C3C-8721-39C45FD8663E}">
      <dgm:prSet/>
      <dgm:spPr/>
      <dgm:t>
        <a:bodyPr/>
        <a:lstStyle/>
        <a:p>
          <a:endParaRPr lang="en-US"/>
        </a:p>
      </dgm:t>
    </dgm:pt>
    <dgm:pt modelId="{A68C9EB6-388C-43F0-B0E6-72F5303C65F5}" type="sibTrans" cxnId="{1217BA23-B032-4C3C-8721-39C45FD8663E}">
      <dgm:prSet/>
      <dgm:spPr/>
      <dgm:t>
        <a:bodyPr/>
        <a:lstStyle/>
        <a:p>
          <a:endParaRPr lang="en-US"/>
        </a:p>
      </dgm:t>
    </dgm:pt>
    <dgm:pt modelId="{6CF69D7B-7D2A-40B8-B903-31C7975ED80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when you identify warning signs? How does LMS reduce the risk of suicide when warning signs are present?</a:t>
          </a:r>
          <a:endParaRPr lang="en-US" sz="2000" dirty="0"/>
        </a:p>
      </dgm:t>
    </dgm:pt>
    <dgm:pt modelId="{2275FBA1-BBF7-4E9D-88B8-694FC49D8498}" type="parTrans" cxnId="{3C4662BD-6330-48BC-8347-B638A41A5F07}">
      <dgm:prSet/>
      <dgm:spPr/>
      <dgm:t>
        <a:bodyPr/>
        <a:lstStyle/>
        <a:p>
          <a:endParaRPr lang="en-US"/>
        </a:p>
      </dgm:t>
    </dgm:pt>
    <dgm:pt modelId="{C40E4313-74AD-41BE-9180-65399757EF82}" type="sibTrans" cxnId="{3C4662BD-6330-48BC-8347-B638A41A5F07}">
      <dgm:prSet/>
      <dgm:spPr/>
      <dgm:t>
        <a:bodyPr/>
        <a:lstStyle/>
        <a:p>
          <a:endParaRPr lang="en-US"/>
        </a:p>
      </dgm:t>
    </dgm:pt>
    <dgm:pt modelId="{CCC27C4F-96B3-4A03-B2A6-E47B2AA75641}" type="pres">
      <dgm:prSet presAssocID="{8C43171F-B1ED-4614-B6B7-2E3D698775BE}" presName="Name0" presStyleCnt="0">
        <dgm:presLayoutVars>
          <dgm:chMax val="7"/>
          <dgm:chPref val="7"/>
          <dgm:dir/>
        </dgm:presLayoutVars>
      </dgm:prSet>
      <dgm:spPr/>
    </dgm:pt>
    <dgm:pt modelId="{81099BD2-F579-4379-83E0-8248E7239F42}" type="pres">
      <dgm:prSet presAssocID="{8C43171F-B1ED-4614-B6B7-2E3D698775BE}" presName="Name1" presStyleCnt="0"/>
      <dgm:spPr/>
    </dgm:pt>
    <dgm:pt modelId="{82DAA4A6-6EA8-4134-B40F-1435C48760BC}" type="pres">
      <dgm:prSet presAssocID="{8C43171F-B1ED-4614-B6B7-2E3D698775BE}" presName="cycle" presStyleCnt="0"/>
      <dgm:spPr/>
    </dgm:pt>
    <dgm:pt modelId="{4481753C-F033-491B-B78C-56DE97768068}" type="pres">
      <dgm:prSet presAssocID="{8C43171F-B1ED-4614-B6B7-2E3D698775BE}" presName="srcNode" presStyleLbl="node1" presStyleIdx="0" presStyleCnt="3"/>
      <dgm:spPr/>
    </dgm:pt>
    <dgm:pt modelId="{B21BC06B-09D5-4529-81DE-82DCD2F67252}" type="pres">
      <dgm:prSet presAssocID="{8C43171F-B1ED-4614-B6B7-2E3D698775BE}" presName="conn" presStyleLbl="parChTrans1D2" presStyleIdx="0" presStyleCnt="1"/>
      <dgm:spPr/>
    </dgm:pt>
    <dgm:pt modelId="{3C58FAAB-A96C-4CE9-B14B-012F86322E95}" type="pres">
      <dgm:prSet presAssocID="{8C43171F-B1ED-4614-B6B7-2E3D698775BE}" presName="extraNode" presStyleLbl="node1" presStyleIdx="0" presStyleCnt="3"/>
      <dgm:spPr/>
    </dgm:pt>
    <dgm:pt modelId="{028B9838-0199-42A5-B260-1BE6E1204529}" type="pres">
      <dgm:prSet presAssocID="{8C43171F-B1ED-4614-B6B7-2E3D698775BE}" presName="dstNode" presStyleLbl="node1" presStyleIdx="0" presStyleCnt="3"/>
      <dgm:spPr/>
    </dgm:pt>
    <dgm:pt modelId="{6628F22C-7C9C-46E5-A7B8-802DF44E69D0}" type="pres">
      <dgm:prSet presAssocID="{11A04E60-58A5-45D8-875D-B461D28B861E}" presName="text_1" presStyleLbl="node1" presStyleIdx="0" presStyleCnt="3">
        <dgm:presLayoutVars>
          <dgm:bulletEnabled val="1"/>
        </dgm:presLayoutVars>
      </dgm:prSet>
      <dgm:spPr/>
    </dgm:pt>
    <dgm:pt modelId="{69AE5112-CF35-4A28-BC5B-13B07B59D879}" type="pres">
      <dgm:prSet presAssocID="{11A04E60-58A5-45D8-875D-B461D28B861E}" presName="accent_1" presStyleCnt="0"/>
      <dgm:spPr/>
    </dgm:pt>
    <dgm:pt modelId="{50CA339D-25DF-42A1-89DB-98175700DC5B}" type="pres">
      <dgm:prSet presAssocID="{11A04E60-58A5-45D8-875D-B461D28B861E}" presName="accentRepeatNode" presStyleLbl="solidFgAcc1" presStyleIdx="0" presStyleCnt="3"/>
      <dgm:spPr/>
    </dgm:pt>
    <dgm:pt modelId="{56E8A2AF-24DC-4204-B19D-140C5C542754}" type="pres">
      <dgm:prSet presAssocID="{79D533AB-55AE-474D-B854-CEF45D35645A}" presName="text_2" presStyleLbl="node1" presStyleIdx="1" presStyleCnt="3">
        <dgm:presLayoutVars>
          <dgm:bulletEnabled val="1"/>
        </dgm:presLayoutVars>
      </dgm:prSet>
      <dgm:spPr/>
    </dgm:pt>
    <dgm:pt modelId="{AB80C24F-1ADB-4EB7-B828-51E25DEB5A8D}" type="pres">
      <dgm:prSet presAssocID="{79D533AB-55AE-474D-B854-CEF45D35645A}" presName="accent_2" presStyleCnt="0"/>
      <dgm:spPr/>
    </dgm:pt>
    <dgm:pt modelId="{9DA3F497-34B6-4C18-AD54-D4EB490AF6B1}" type="pres">
      <dgm:prSet presAssocID="{79D533AB-55AE-474D-B854-CEF45D35645A}" presName="accentRepeatNode" presStyleLbl="solidFgAcc1" presStyleIdx="1" presStyleCnt="3"/>
      <dgm:spPr/>
    </dgm:pt>
    <dgm:pt modelId="{CFC4ED1E-0B6F-4171-9253-4EFC4B75FF43}" type="pres">
      <dgm:prSet presAssocID="{6CF69D7B-7D2A-40B8-B903-31C7975ED80A}" presName="text_3" presStyleLbl="node1" presStyleIdx="2" presStyleCnt="3">
        <dgm:presLayoutVars>
          <dgm:bulletEnabled val="1"/>
        </dgm:presLayoutVars>
      </dgm:prSet>
      <dgm:spPr/>
    </dgm:pt>
    <dgm:pt modelId="{C4F1CB6C-1771-43D7-B7E5-4AD4F989AD9E}" type="pres">
      <dgm:prSet presAssocID="{6CF69D7B-7D2A-40B8-B903-31C7975ED80A}" presName="accent_3" presStyleCnt="0"/>
      <dgm:spPr/>
    </dgm:pt>
    <dgm:pt modelId="{5F085495-157C-4929-A304-978F30D4BE47}" type="pres">
      <dgm:prSet presAssocID="{6CF69D7B-7D2A-40B8-B903-31C7975ED80A}" presName="accentRepeatNode" presStyleLbl="solidFgAcc1" presStyleIdx="2" presStyleCnt="3"/>
      <dgm:spPr/>
    </dgm:pt>
  </dgm:ptLst>
  <dgm:cxnLst>
    <dgm:cxn modelId="{1217BA23-B032-4C3C-8721-39C45FD8663E}" srcId="{8C43171F-B1ED-4614-B6B7-2E3D698775BE}" destId="{79D533AB-55AE-474D-B854-CEF45D35645A}" srcOrd="1" destOrd="0" parTransId="{4F4F53FF-7EBF-4E98-A996-8486ADC3EA62}" sibTransId="{A68C9EB6-388C-43F0-B0E6-72F5303C65F5}"/>
    <dgm:cxn modelId="{51105865-F614-43D9-8517-E9AC257A9DEC}" srcId="{8C43171F-B1ED-4614-B6B7-2E3D698775BE}" destId="{11A04E60-58A5-45D8-875D-B461D28B861E}" srcOrd="0" destOrd="0" parTransId="{A7B2C5FB-BE65-46CC-A6C5-3A66BEA2E1FD}" sibTransId="{63FBF485-7F38-439F-9BB2-0A10414784F6}"/>
    <dgm:cxn modelId="{74B0DB68-BB08-4EC2-A7C5-C475AE31DDED}" type="presOf" srcId="{79D533AB-55AE-474D-B854-CEF45D35645A}" destId="{56E8A2AF-24DC-4204-B19D-140C5C542754}" srcOrd="0" destOrd="0" presId="urn:microsoft.com/office/officeart/2008/layout/VerticalCurvedList"/>
    <dgm:cxn modelId="{6E9CE36C-13BC-48FC-A533-24C80AE2766D}" type="presOf" srcId="{63FBF485-7F38-439F-9BB2-0A10414784F6}" destId="{B21BC06B-09D5-4529-81DE-82DCD2F67252}" srcOrd="0" destOrd="0" presId="urn:microsoft.com/office/officeart/2008/layout/VerticalCurvedList"/>
    <dgm:cxn modelId="{83401F7C-95ED-47BE-BD6D-9541F636B6D7}" type="presOf" srcId="{8C43171F-B1ED-4614-B6B7-2E3D698775BE}" destId="{CCC27C4F-96B3-4A03-B2A6-E47B2AA75641}" srcOrd="0" destOrd="0" presId="urn:microsoft.com/office/officeart/2008/layout/VerticalCurvedList"/>
    <dgm:cxn modelId="{4F4D778B-8E98-465E-B206-FC744AD5171B}" type="presOf" srcId="{6CF69D7B-7D2A-40B8-B903-31C7975ED80A}" destId="{CFC4ED1E-0B6F-4171-9253-4EFC4B75FF43}" srcOrd="0" destOrd="0" presId="urn:microsoft.com/office/officeart/2008/layout/VerticalCurvedList"/>
    <dgm:cxn modelId="{3C4662BD-6330-48BC-8347-B638A41A5F07}" srcId="{8C43171F-B1ED-4614-B6B7-2E3D698775BE}" destId="{6CF69D7B-7D2A-40B8-B903-31C7975ED80A}" srcOrd="2" destOrd="0" parTransId="{2275FBA1-BBF7-4E9D-88B8-694FC49D8498}" sibTransId="{C40E4313-74AD-41BE-9180-65399757EF82}"/>
    <dgm:cxn modelId="{BC0B2DCD-2B6F-4575-9724-C688D4C0476E}" type="presOf" srcId="{11A04E60-58A5-45D8-875D-B461D28B861E}" destId="{6628F22C-7C9C-46E5-A7B8-802DF44E69D0}" srcOrd="0" destOrd="0" presId="urn:microsoft.com/office/officeart/2008/layout/VerticalCurvedList"/>
    <dgm:cxn modelId="{B7552D5F-9C60-47E2-802C-714E185FE1CF}" type="presParOf" srcId="{CCC27C4F-96B3-4A03-B2A6-E47B2AA75641}" destId="{81099BD2-F579-4379-83E0-8248E7239F42}" srcOrd="0" destOrd="0" presId="urn:microsoft.com/office/officeart/2008/layout/VerticalCurvedList"/>
    <dgm:cxn modelId="{4113F551-F1A3-4966-B9EF-2903599E6500}" type="presParOf" srcId="{81099BD2-F579-4379-83E0-8248E7239F42}" destId="{82DAA4A6-6EA8-4134-B40F-1435C48760BC}" srcOrd="0" destOrd="0" presId="urn:microsoft.com/office/officeart/2008/layout/VerticalCurvedList"/>
    <dgm:cxn modelId="{C2B3AB20-4111-4AB5-9D44-07C5E0988B49}" type="presParOf" srcId="{82DAA4A6-6EA8-4134-B40F-1435C48760BC}" destId="{4481753C-F033-491B-B78C-56DE97768068}" srcOrd="0" destOrd="0" presId="urn:microsoft.com/office/officeart/2008/layout/VerticalCurvedList"/>
    <dgm:cxn modelId="{9C3E70B2-14D6-4915-9716-51232558EFEB}" type="presParOf" srcId="{82DAA4A6-6EA8-4134-B40F-1435C48760BC}" destId="{B21BC06B-09D5-4529-81DE-82DCD2F67252}" srcOrd="1" destOrd="0" presId="urn:microsoft.com/office/officeart/2008/layout/VerticalCurvedList"/>
    <dgm:cxn modelId="{B532BE7B-44D0-4D1A-BC15-DE4AECC49C8E}" type="presParOf" srcId="{82DAA4A6-6EA8-4134-B40F-1435C48760BC}" destId="{3C58FAAB-A96C-4CE9-B14B-012F86322E95}" srcOrd="2" destOrd="0" presId="urn:microsoft.com/office/officeart/2008/layout/VerticalCurvedList"/>
    <dgm:cxn modelId="{DE3128E7-3F50-4535-A0DA-E3B8899566DE}" type="presParOf" srcId="{82DAA4A6-6EA8-4134-B40F-1435C48760BC}" destId="{028B9838-0199-42A5-B260-1BE6E1204529}" srcOrd="3" destOrd="0" presId="urn:microsoft.com/office/officeart/2008/layout/VerticalCurvedList"/>
    <dgm:cxn modelId="{C0113E47-B30D-4CF0-84E4-A427B6261AA1}" type="presParOf" srcId="{81099BD2-F579-4379-83E0-8248E7239F42}" destId="{6628F22C-7C9C-46E5-A7B8-802DF44E69D0}" srcOrd="1" destOrd="0" presId="urn:microsoft.com/office/officeart/2008/layout/VerticalCurvedList"/>
    <dgm:cxn modelId="{12A11A37-E240-4A7D-9DD4-1E9EEA4760B8}" type="presParOf" srcId="{81099BD2-F579-4379-83E0-8248E7239F42}" destId="{69AE5112-CF35-4A28-BC5B-13B07B59D879}" srcOrd="2" destOrd="0" presId="urn:microsoft.com/office/officeart/2008/layout/VerticalCurvedList"/>
    <dgm:cxn modelId="{72D8C3E6-0D42-4996-AFFB-0E844CEC41A4}" type="presParOf" srcId="{69AE5112-CF35-4A28-BC5B-13B07B59D879}" destId="{50CA339D-25DF-42A1-89DB-98175700DC5B}" srcOrd="0" destOrd="0" presId="urn:microsoft.com/office/officeart/2008/layout/VerticalCurvedList"/>
    <dgm:cxn modelId="{3C1252CE-49EC-406D-BBA8-DF61AEA71C7F}" type="presParOf" srcId="{81099BD2-F579-4379-83E0-8248E7239F42}" destId="{56E8A2AF-24DC-4204-B19D-140C5C542754}" srcOrd="3" destOrd="0" presId="urn:microsoft.com/office/officeart/2008/layout/VerticalCurvedList"/>
    <dgm:cxn modelId="{CA0E5FA5-B5C1-4240-96F6-72D239739397}" type="presParOf" srcId="{81099BD2-F579-4379-83E0-8248E7239F42}" destId="{AB80C24F-1ADB-4EB7-B828-51E25DEB5A8D}" srcOrd="4" destOrd="0" presId="urn:microsoft.com/office/officeart/2008/layout/VerticalCurvedList"/>
    <dgm:cxn modelId="{1100BF8B-6AB4-48EE-8977-6AA70D3ECC45}" type="presParOf" srcId="{AB80C24F-1ADB-4EB7-B828-51E25DEB5A8D}" destId="{9DA3F497-34B6-4C18-AD54-D4EB490AF6B1}" srcOrd="0" destOrd="0" presId="urn:microsoft.com/office/officeart/2008/layout/VerticalCurvedList"/>
    <dgm:cxn modelId="{534B4066-F34C-4474-97D8-4EF2294383F0}" type="presParOf" srcId="{81099BD2-F579-4379-83E0-8248E7239F42}" destId="{CFC4ED1E-0B6F-4171-9253-4EFC4B75FF43}" srcOrd="5" destOrd="0" presId="urn:microsoft.com/office/officeart/2008/layout/VerticalCurvedList"/>
    <dgm:cxn modelId="{41ABC2D0-839A-4D26-85FE-9C7AF39F31D1}" type="presParOf" srcId="{81099BD2-F579-4379-83E0-8248E7239F42}" destId="{C4F1CB6C-1771-43D7-B7E5-4AD4F989AD9E}" srcOrd="6" destOrd="0" presId="urn:microsoft.com/office/officeart/2008/layout/VerticalCurvedList"/>
    <dgm:cxn modelId="{DCE3E463-1A5B-40B1-974E-BBBE939E0F69}" type="presParOf" srcId="{C4F1CB6C-1771-43D7-B7E5-4AD4F989AD9E}" destId="{5F085495-157C-4929-A304-978F30D4BE47}"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C06B-09D5-4529-81DE-82DCD2F67252}">
      <dsp:nvSpPr>
        <dsp:cNvPr id="0" name=""/>
        <dsp:cNvSpPr/>
      </dsp:nvSpPr>
      <dsp:spPr>
        <a:xfrm>
          <a:off x="-5710121" y="-874199"/>
          <a:ext cx="6799561" cy="6799561"/>
        </a:xfrm>
        <a:prstGeom prst="blockArc">
          <a:avLst>
            <a:gd name="adj1" fmla="val 18900000"/>
            <a:gd name="adj2" fmla="val 2700000"/>
            <a:gd name="adj3" fmla="val 31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8F22C-7C9C-46E5-A7B8-802DF44E69D0}">
      <dsp:nvSpPr>
        <dsp:cNvPr id="0" name=""/>
        <dsp:cNvSpPr/>
      </dsp:nvSpPr>
      <dsp:spPr>
        <a:xfrm>
          <a:off x="701101" y="505116"/>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What does LMS look like as a protective factor? How does having a conversation about LMS work as a protective factor? </a:t>
          </a:r>
        </a:p>
      </dsp:txBody>
      <dsp:txXfrm>
        <a:off x="701101" y="505116"/>
        <a:ext cx="6441860" cy="1010232"/>
      </dsp:txXfrm>
    </dsp:sp>
    <dsp:sp modelId="{50CA339D-25DF-42A1-89DB-98175700DC5B}">
      <dsp:nvSpPr>
        <dsp:cNvPr id="0" name=""/>
        <dsp:cNvSpPr/>
      </dsp:nvSpPr>
      <dsp:spPr>
        <a:xfrm>
          <a:off x="69706" y="378837"/>
          <a:ext cx="1262790" cy="1262790"/>
        </a:xfrm>
        <a:prstGeom prst="ellipse">
          <a:avLst/>
        </a:prstGeom>
        <a:solidFill>
          <a:schemeClr val="accent4"/>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8A2AF-24DC-4204-B19D-140C5C542754}">
      <dsp:nvSpPr>
        <dsp:cNvPr id="0" name=""/>
        <dsp:cNvSpPr/>
      </dsp:nvSpPr>
      <dsp:spPr>
        <a:xfrm>
          <a:off x="1068320" y="2020464"/>
          <a:ext cx="6074641"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for addressing risk factors? How can the knowledge of LMS work to mitigate risk factors?</a:t>
          </a:r>
          <a:endParaRPr lang="en-US" sz="2000" kern="1200" dirty="0">
            <a:solidFill>
              <a:schemeClr val="tx1"/>
            </a:solidFill>
          </a:endParaRPr>
        </a:p>
      </dsp:txBody>
      <dsp:txXfrm>
        <a:off x="1068320" y="2020464"/>
        <a:ext cx="6074641" cy="1010232"/>
      </dsp:txXfrm>
    </dsp:sp>
    <dsp:sp modelId="{9DA3F497-34B6-4C18-AD54-D4EB490AF6B1}">
      <dsp:nvSpPr>
        <dsp:cNvPr id="0" name=""/>
        <dsp:cNvSpPr/>
      </dsp:nvSpPr>
      <dsp:spPr>
        <a:xfrm>
          <a:off x="436925" y="1894185"/>
          <a:ext cx="1262790" cy="1262790"/>
        </a:xfrm>
        <a:prstGeom prst="ellipse">
          <a:avLst/>
        </a:prstGeom>
        <a:solidFill>
          <a:srgbClr val="FFFF0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4ED1E-0B6F-4171-9253-4EFC4B75FF43}">
      <dsp:nvSpPr>
        <dsp:cNvPr id="0" name=""/>
        <dsp:cNvSpPr/>
      </dsp:nvSpPr>
      <dsp:spPr>
        <a:xfrm>
          <a:off x="701101" y="3535813"/>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when you identify warning signs? How does LMS reduce the risk of suicide when warning signs are present?</a:t>
          </a:r>
          <a:endParaRPr lang="en-US" sz="2000" kern="1200" dirty="0">
            <a:solidFill>
              <a:schemeClr val="tx1"/>
            </a:solidFill>
          </a:endParaRPr>
        </a:p>
      </dsp:txBody>
      <dsp:txXfrm>
        <a:off x="701101" y="3535813"/>
        <a:ext cx="6441860" cy="1010232"/>
      </dsp:txXfrm>
    </dsp:sp>
    <dsp:sp modelId="{5F085495-157C-4929-A304-978F30D4BE47}">
      <dsp:nvSpPr>
        <dsp:cNvPr id="0" name=""/>
        <dsp:cNvSpPr/>
      </dsp:nvSpPr>
      <dsp:spPr>
        <a:xfrm>
          <a:off x="69706" y="3409534"/>
          <a:ext cx="1262790" cy="1262790"/>
        </a:xfrm>
        <a:prstGeom prst="ellipse">
          <a:avLst/>
        </a:prstGeom>
        <a:solidFill>
          <a:srgbClr val="FF000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C06B-09D5-4529-81DE-82DCD2F67252}">
      <dsp:nvSpPr>
        <dsp:cNvPr id="0" name=""/>
        <dsp:cNvSpPr/>
      </dsp:nvSpPr>
      <dsp:spPr>
        <a:xfrm>
          <a:off x="-5710121" y="-874199"/>
          <a:ext cx="6799561" cy="6799561"/>
        </a:xfrm>
        <a:prstGeom prst="blockArc">
          <a:avLst>
            <a:gd name="adj1" fmla="val 18900000"/>
            <a:gd name="adj2" fmla="val 2700000"/>
            <a:gd name="adj3" fmla="val 31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8F22C-7C9C-46E5-A7B8-802DF44E69D0}">
      <dsp:nvSpPr>
        <dsp:cNvPr id="0" name=""/>
        <dsp:cNvSpPr/>
      </dsp:nvSpPr>
      <dsp:spPr>
        <a:xfrm>
          <a:off x="701101" y="505116"/>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What does LMS look like as a protective factor? How does having a conversation about LMS work as a protective factor? </a:t>
          </a:r>
        </a:p>
      </dsp:txBody>
      <dsp:txXfrm>
        <a:off x="701101" y="505116"/>
        <a:ext cx="6441860" cy="1010232"/>
      </dsp:txXfrm>
    </dsp:sp>
    <dsp:sp modelId="{50CA339D-25DF-42A1-89DB-98175700DC5B}">
      <dsp:nvSpPr>
        <dsp:cNvPr id="0" name=""/>
        <dsp:cNvSpPr/>
      </dsp:nvSpPr>
      <dsp:spPr>
        <a:xfrm>
          <a:off x="69706" y="378837"/>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8A2AF-24DC-4204-B19D-140C5C542754}">
      <dsp:nvSpPr>
        <dsp:cNvPr id="0" name=""/>
        <dsp:cNvSpPr/>
      </dsp:nvSpPr>
      <dsp:spPr>
        <a:xfrm>
          <a:off x="1068320" y="2020464"/>
          <a:ext cx="6074641"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for addressing risk factors? How can the knowledge of LMS work to mitigate risk factors?</a:t>
          </a:r>
          <a:endParaRPr lang="en-US" sz="2000" kern="1200" dirty="0"/>
        </a:p>
      </dsp:txBody>
      <dsp:txXfrm>
        <a:off x="1068320" y="2020464"/>
        <a:ext cx="6074641" cy="1010232"/>
      </dsp:txXfrm>
    </dsp:sp>
    <dsp:sp modelId="{9DA3F497-34B6-4C18-AD54-D4EB490AF6B1}">
      <dsp:nvSpPr>
        <dsp:cNvPr id="0" name=""/>
        <dsp:cNvSpPr/>
      </dsp:nvSpPr>
      <dsp:spPr>
        <a:xfrm>
          <a:off x="436925" y="1894185"/>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4ED1E-0B6F-4171-9253-4EFC4B75FF43}">
      <dsp:nvSpPr>
        <dsp:cNvPr id="0" name=""/>
        <dsp:cNvSpPr/>
      </dsp:nvSpPr>
      <dsp:spPr>
        <a:xfrm>
          <a:off x="701101" y="3535813"/>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when you identify warning signs? How does LMS reduce the risk of suicide when warning signs are present?</a:t>
          </a:r>
          <a:endParaRPr lang="en-US" sz="2000" kern="1200" dirty="0"/>
        </a:p>
      </dsp:txBody>
      <dsp:txXfrm>
        <a:off x="701101" y="3535813"/>
        <a:ext cx="6441860" cy="1010232"/>
      </dsp:txXfrm>
    </dsp:sp>
    <dsp:sp modelId="{5F085495-157C-4929-A304-978F30D4BE47}">
      <dsp:nvSpPr>
        <dsp:cNvPr id="0" name=""/>
        <dsp:cNvSpPr/>
      </dsp:nvSpPr>
      <dsp:spPr>
        <a:xfrm>
          <a:off x="69706" y="3409534"/>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1611" tIns="45805" rIns="91611" bIns="45805" rtlCol="0"/>
          <a:lstStyle>
            <a:lvl1pPr algn="l">
              <a:defRPr sz="1200"/>
            </a:lvl1pPr>
          </a:lstStyle>
          <a:p>
            <a:endParaRPr lang="en-US" dirty="0"/>
          </a:p>
        </p:txBody>
      </p:sp>
      <p:sp>
        <p:nvSpPr>
          <p:cNvPr id="3" name="Date Placeholder 2"/>
          <p:cNvSpPr>
            <a:spLocks noGrp="1"/>
          </p:cNvSpPr>
          <p:nvPr>
            <p:ph type="dt" sz="quarter" idx="1"/>
          </p:nvPr>
        </p:nvSpPr>
        <p:spPr>
          <a:xfrm>
            <a:off x="3936767" y="1"/>
            <a:ext cx="3011699" cy="463407"/>
          </a:xfrm>
          <a:prstGeom prst="rect">
            <a:avLst/>
          </a:prstGeom>
        </p:spPr>
        <p:txBody>
          <a:bodyPr vert="horz" lIns="91611" tIns="45805" rIns="91611" bIns="45805" rtlCol="0"/>
          <a:lstStyle>
            <a:lvl1pPr algn="r">
              <a:defRPr sz="1200"/>
            </a:lvl1pPr>
          </a:lstStyle>
          <a:p>
            <a:fld id="{F3A98452-0FD8-4683-B254-F8840CA1FFC3}" type="datetimeFigureOut">
              <a:rPr lang="en-US" smtClean="0"/>
              <a:t>8/16/2024</a:t>
            </a:fld>
            <a:endParaRPr lang="en-US" dirty="0"/>
          </a:p>
        </p:txBody>
      </p:sp>
      <p:sp>
        <p:nvSpPr>
          <p:cNvPr id="4" name="Footer Placeholder 3"/>
          <p:cNvSpPr>
            <a:spLocks noGrp="1"/>
          </p:cNvSpPr>
          <p:nvPr>
            <p:ph type="ftr" sz="quarter" idx="2"/>
          </p:nvPr>
        </p:nvSpPr>
        <p:spPr>
          <a:xfrm>
            <a:off x="0" y="8772670"/>
            <a:ext cx="3011699" cy="463406"/>
          </a:xfrm>
          <a:prstGeom prst="rect">
            <a:avLst/>
          </a:prstGeom>
        </p:spPr>
        <p:txBody>
          <a:bodyPr vert="horz" lIns="91611" tIns="45805" rIns="91611" bIns="4580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7" y="8772670"/>
            <a:ext cx="3011699" cy="463406"/>
          </a:xfrm>
          <a:prstGeom prst="rect">
            <a:avLst/>
          </a:prstGeom>
        </p:spPr>
        <p:txBody>
          <a:bodyPr vert="horz" lIns="91611" tIns="45805" rIns="91611" bIns="45805" rtlCol="0" anchor="b"/>
          <a:lstStyle>
            <a:lvl1pPr algn="r">
              <a:defRPr sz="12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2575" y="339725"/>
            <a:ext cx="3778250" cy="2833688"/>
          </a:xfrm>
          <a:prstGeom prst="rect">
            <a:avLst/>
          </a:prstGeom>
          <a:noFill/>
          <a:ln w="12700">
            <a:solidFill>
              <a:prstClr val="black"/>
            </a:solidFill>
          </a:ln>
        </p:spPr>
        <p:txBody>
          <a:bodyPr vert="horz" lIns="91611" tIns="45805" rIns="91611" bIns="45805"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17.png"/><Relationship Id="rId4" Type="http://schemas.openxmlformats.org/officeDocument/2006/relationships/image" Target="../media/image16.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4.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0" name="Rectangle 7"/>
          <p:cNvSpPr>
            <a:spLocks noChangeArrowheads="1"/>
          </p:cNvSpPr>
          <p:nvPr/>
        </p:nvSpPr>
        <p:spPr bwMode="auto">
          <a:xfrm>
            <a:off x="1722175" y="297723"/>
            <a:ext cx="3599041" cy="56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604" tIns="43802" rIns="87604" bIns="43802">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1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1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5753822" y="13329"/>
            <a:ext cx="1183090" cy="1198688"/>
          </a:xfrm>
          <a:prstGeom prst="rect">
            <a:avLst/>
          </a:prstGeom>
          <a:solidFill>
            <a:schemeClr val="tx1"/>
          </a:solidFill>
        </p:spPr>
      </p:pic>
      <p:sp>
        <p:nvSpPr>
          <p:cNvPr id="5" name="Title 16"/>
          <p:cNvSpPr txBox="1">
            <a:spLocks/>
          </p:cNvSpPr>
          <p:nvPr/>
        </p:nvSpPr>
        <p:spPr>
          <a:xfrm>
            <a:off x="46658" y="3596651"/>
            <a:ext cx="6950074" cy="3912572"/>
          </a:xfrm>
          <a:prstGeom prst="rect">
            <a:avLst/>
          </a:prstGeom>
        </p:spPr>
        <p:txBody>
          <a:bodyPr lIns="87600" tIns="43800" rIns="87600" bIns="43800" anchor="ctr"/>
          <a:lstStyle/>
          <a:p>
            <a:pPr algn="ctr" defTabSz="876002">
              <a:spcBef>
                <a:spcPct val="0"/>
              </a:spcBef>
              <a:spcAft>
                <a:spcPts val="575"/>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Ask, Care, Escort</a:t>
            </a:r>
          </a:p>
          <a:p>
            <a:pPr algn="ctr" defTabSz="876002">
              <a:spcBef>
                <a:spcPct val="0"/>
              </a:spcBef>
              <a:spcAft>
                <a:spcPts val="575"/>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Annual Unit Suicide Prevention Training</a:t>
            </a:r>
          </a:p>
          <a:p>
            <a:pPr algn="ctr" defTabSz="876002">
              <a:spcBef>
                <a:spcPct val="0"/>
              </a:spcBef>
              <a:spcAft>
                <a:spcPts val="575"/>
              </a:spcAft>
              <a:defRPr/>
            </a:pPr>
            <a:r>
              <a:rPr lang="en-US" altLang="en-US" sz="4200" b="1" i="1" dirty="0">
                <a:solidFill>
                  <a:srgbClr val="FFC422"/>
                </a:solidFill>
                <a:latin typeface="Franklin Gothic Medium" charset="0"/>
                <a:ea typeface="Franklin Gothic Medium" charset="0"/>
                <a:cs typeface="Franklin Gothic Medium" charset="0"/>
              </a:rPr>
              <a:t>Lethal Means Safety Module</a:t>
            </a:r>
            <a:endParaRPr lang="en-US" altLang="en-US" sz="2400" b="1" i="1" dirty="0">
              <a:solidFill>
                <a:srgbClr val="FFC422"/>
              </a:solidFill>
              <a:latin typeface="Franklin Gothic Medium" charset="0"/>
              <a:ea typeface="Franklin Gothic Medium" charset="0"/>
              <a:cs typeface="Franklin Gothic Medium" charset="0"/>
            </a:endParaRPr>
          </a:p>
          <a:p>
            <a:pPr algn="ctr" defTabSz="876002">
              <a:spcBef>
                <a:spcPct val="0"/>
              </a:spcBef>
              <a:spcAft>
                <a:spcPts val="575"/>
              </a:spcAft>
              <a:defRPr/>
            </a:pPr>
            <a:r>
              <a:rPr lang="en-US" altLang="en-US" sz="2400" b="1" i="1" dirty="0">
                <a:solidFill>
                  <a:srgbClr val="FFC422"/>
                </a:solidFill>
                <a:latin typeface="Franklin Gothic Medium" charset="0"/>
                <a:ea typeface="Franklin Gothic Medium" charset="0"/>
                <a:cs typeface="Franklin Gothic Medium" charset="0"/>
              </a:rPr>
              <a:t>ACE Base +1</a:t>
            </a:r>
          </a:p>
          <a:p>
            <a:pPr algn="ctr" defTabSz="876002">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July 2024</a:t>
            </a:r>
          </a:p>
          <a:p>
            <a:pPr algn="ctr" defTabSz="876002">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VERSION 1.1</a:t>
            </a:r>
          </a:p>
        </p:txBody>
      </p:sp>
      <p:pic>
        <p:nvPicPr>
          <p:cNvPr id="3" name="Picture 2" descr="Logo&#10;&#10;Description automatically generated">
            <a:extLst>
              <a:ext uri="{FF2B5EF4-FFF2-40B4-BE49-F238E27FC236}">
                <a16:creationId xmlns:a16="http://schemas.microsoft.com/office/drawing/2014/main" id="{1CAC7752-AF11-9AC5-37DF-E8108AD4A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86" y="120752"/>
            <a:ext cx="825641" cy="1041798"/>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751689715"/>
              </p:ext>
            </p:extLst>
          </p:nvPr>
        </p:nvGraphicFramePr>
        <p:xfrm>
          <a:off x="562260" y="530457"/>
          <a:ext cx="6107352" cy="1134338"/>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1134338">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7" name="Picture 16"/>
          <p:cNvPicPr>
            <a:picLocks noChangeAspect="1"/>
          </p:cNvPicPr>
          <p:nvPr/>
        </p:nvPicPr>
        <p:blipFill>
          <a:blip r:embed="rId3"/>
          <a:stretch>
            <a:fillRect/>
          </a:stretch>
        </p:blipFill>
        <p:spPr>
          <a:xfrm>
            <a:off x="678523" y="1271029"/>
            <a:ext cx="5704121" cy="5806472"/>
          </a:xfrm>
          <a:prstGeom prst="rect">
            <a:avLst/>
          </a:prstGeom>
        </p:spPr>
      </p:pic>
      <p:sp>
        <p:nvSpPr>
          <p:cNvPr id="6" name="TextBox 5">
            <a:extLst>
              <a:ext uri="{FF2B5EF4-FFF2-40B4-BE49-F238E27FC236}">
                <a16:creationId xmlns:a16="http://schemas.microsoft.com/office/drawing/2014/main" id="{040788E2-6D05-4C6D-9A06-093EE3F9771E}"/>
              </a:ext>
            </a:extLst>
          </p:cNvPr>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v-A</a:t>
            </a:r>
          </a:p>
        </p:txBody>
      </p:sp>
      <p:sp>
        <p:nvSpPr>
          <p:cNvPr id="2" name="TextBox 1">
            <a:extLst>
              <a:ext uri="{FF2B5EF4-FFF2-40B4-BE49-F238E27FC236}">
                <a16:creationId xmlns:a16="http://schemas.microsoft.com/office/drawing/2014/main" id="{52430EC1-E8E9-5042-0D8C-DC07B73F7EF5}"/>
              </a:ext>
            </a:extLst>
          </p:cNvPr>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Training-Lethal Means Safety Module</a:t>
            </a:r>
          </a:p>
        </p:txBody>
      </p:sp>
    </p:spTree>
    <p:extLst>
      <p:ext uri="{BB962C8B-B14F-4D97-AF65-F5344CB8AC3E}">
        <p14:creationId xmlns:p14="http://schemas.microsoft.com/office/powerpoint/2010/main" val="12587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v-B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61666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913" y="373063"/>
            <a:ext cx="3776662" cy="2833687"/>
          </a:xfrm>
        </p:spPr>
      </p:sp>
      <p:sp>
        <p:nvSpPr>
          <p:cNvPr id="5" name="TextBox 4"/>
          <p:cNvSpPr txBox="1">
            <a:spLocks noGrp="1" noRot="1" noMove="1" noResize="1" noEditPoints="1" noAdjustHandles="1" noChangeArrowheads="1" noChangeShapeType="1"/>
          </p:cNvSpPr>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49334932"/>
              </p:ext>
            </p:extLst>
          </p:nvPr>
        </p:nvGraphicFramePr>
        <p:xfrm>
          <a:off x="215642" y="3328495"/>
          <a:ext cx="4097461" cy="46833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Introduce the module (and yourself, if necessary).</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the module (and yourself, if necessary).</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685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second part of your annual ACE suicide prevention training, specifically the </a:t>
                      </a:r>
                      <a:r>
                        <a:rPr lang="en-US" sz="1100" i="1" baseline="0" dirty="0">
                          <a:solidFill>
                            <a:schemeClr val="tx1"/>
                          </a:solidFill>
                          <a:latin typeface="Arial" panose="020B0604020202020204" pitchFamily="34" charset="0"/>
                          <a:cs typeface="Arial" panose="020B0604020202020204" pitchFamily="34" charset="0"/>
                        </a:rPr>
                        <a:t>Lethal Means Safety</a:t>
                      </a:r>
                      <a:r>
                        <a:rPr lang="en-US" sz="1100" i="0" baseline="0" dirty="0">
                          <a:solidFill>
                            <a:schemeClr val="tx1"/>
                          </a:solidFill>
                          <a:latin typeface="Arial" panose="020B0604020202020204" pitchFamily="34" charset="0"/>
                          <a:cs typeface="Arial" panose="020B0604020202020204" pitchFamily="34" charset="0"/>
                        </a:rPr>
                        <a:t> module.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85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State that the training is designed to promote communication, cohesion, and trust within the unit and that the Soldier’s role is to be an active participant.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66408153"/>
                  </a:ext>
                </a:extLst>
              </a:tr>
              <a:tr h="178270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in such a way to promote communication, cohesion, and trust within your unit, which are all factors that protect against the risk of suicide.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Simply put, paying attention, engaging in the discussions and activities, and keeping an open mind about lethal means safety can help save a life and save many more from the heartache of losing someone to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This is a natural transition to the next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4836813"/>
                  </a:ext>
                </a:extLst>
              </a:tr>
            </a:tbl>
          </a:graphicData>
        </a:graphic>
      </p:graphicFrame>
      <p:sp>
        <p:nvSpPr>
          <p:cNvPr id="6" name="TextBox 5"/>
          <p:cNvSpPr txBox="1"/>
          <p:nvPr/>
        </p:nvSpPr>
        <p:spPr>
          <a:xfrm>
            <a:off x="1" y="7614"/>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1-A</a:t>
            </a:r>
          </a:p>
        </p:txBody>
      </p:sp>
      <p:sp>
        <p:nvSpPr>
          <p:cNvPr id="9" name="Rectangle 8">
            <a:extLst>
              <a:ext uri="{FF2B5EF4-FFF2-40B4-BE49-F238E27FC236}">
                <a16:creationId xmlns:a16="http://schemas.microsoft.com/office/drawing/2014/main" id="{4589BBCA-6515-4080-9D94-917E6730A965}"/>
              </a:ext>
            </a:extLst>
          </p:cNvPr>
          <p:cNvSpPr/>
          <p:nvPr/>
        </p:nvSpPr>
        <p:spPr>
          <a:xfrm>
            <a:off x="4032546" y="855710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1620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035426" y="35910"/>
            <a:ext cx="3914649" cy="235212"/>
          </a:xfrm>
          <a:prstGeom prst="rect">
            <a:avLst/>
          </a:prstGeom>
          <a:noFill/>
        </p:spPr>
        <p:txBody>
          <a:bodyPr wrap="square" lIns="91611" tIns="45805" rIns="91611" bIns="45805" rtlCol="0">
            <a:noAutofit/>
          </a:bodyPr>
          <a:lstStyle/>
          <a:p>
            <a:pPr algn="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018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331650" y="365125"/>
            <a:ext cx="2423249" cy="8498006"/>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i="1" dirty="0">
              <a:latin typeface="Arial" panose="020B0604020202020204" pitchFamily="34" charset="0"/>
              <a:cs typeface="Arial" panose="020B0604020202020204" pitchFamily="34" charset="0"/>
            </a:endParaRPr>
          </a:p>
          <a:p>
            <a:pPr>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The Drew Robinson story was chosen to be used with the Soldier population for various reasons: (1) as a survivor and as a mental health advocate, Drew is able to share his story in a way that others can empathize and learn from; (2) there is a level of separation for the Soldiers to focus on an athlete rather than a comrade in arms; (3) Soldier examples have potential to distract from the key points (e.g., fixate on nuances) whereas Drew’s story can be reviewed with more objectivity; and (4) Soldiers can continue to learn from Drew and his story via the abundance of stories and videos available (e.g., a one hour documentary on ESPN titled, “</a:t>
            </a:r>
            <a:r>
              <a:rPr lang="en-US" sz="1100" dirty="0">
                <a:latin typeface="Arial" panose="020B0604020202020204" pitchFamily="34" charset="0"/>
                <a:cs typeface="Arial" panose="020B0604020202020204" pitchFamily="34" charset="0"/>
              </a:rPr>
              <a:t>E60: Alive - The Drew Robinson Story”</a:t>
            </a:r>
            <a:r>
              <a:rPr lang="en-US" sz="1100" i="1" dirty="0">
                <a:latin typeface="Arial" panose="020B0604020202020204" pitchFamily="34" charset="0"/>
                <a:cs typeface="Arial" panose="020B0604020202020204" pitchFamily="34" charset="0"/>
              </a:rPr>
              <a:t>)]</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55600" y="365125"/>
            <a:ext cx="3776663"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13841902"/>
              </p:ext>
            </p:extLst>
          </p:nvPr>
        </p:nvGraphicFramePr>
        <p:xfrm>
          <a:off x="195176" y="3283505"/>
          <a:ext cx="4097461" cy="529657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Review the story of Drew Robinson as a learning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tool and </a:t>
                      </a:r>
                      <a:r>
                        <a:rPr lang="en-US" sz="1100" b="1" baseline="0" dirty="0">
                          <a:solidFill>
                            <a:schemeClr val="tx1"/>
                          </a:solidFill>
                          <a:latin typeface="Arial" panose="020B0604020202020204" pitchFamily="34" charset="0"/>
                          <a:cs typeface="Arial" panose="020B0604020202020204" pitchFamily="34" charset="0"/>
                        </a:rPr>
                        <a:t>facilitate a group discussion about how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it relates to suicide prevention and intervention.</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Drew Robinson and explain that his story can be used as a learning tool.</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5154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Let me introduce you to Drew Robinson. Drew seemed to have a good life. He had been a professional athlete for ten years and was engaged to be married.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Yet, in 2020, Drew attempted suicide with a handgun. He survived, but he lost his sense of smell and taste, as well as his right eye.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Let’s review Drew’s story together as a learning tool as it relates to suicide prevention and intervention.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The saying “hindsight is 20/20” applies here as we get to look back at what was going on in his life and see it more objectively.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7892">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baseline="0" dirty="0">
                          <a:solidFill>
                            <a:schemeClr val="tx1"/>
                          </a:solidFill>
                          <a:effectLst/>
                          <a:latin typeface="Arial" panose="020B0604020202020204" pitchFamily="34" charset="0"/>
                          <a:ea typeface="+mn-ea"/>
                          <a:cs typeface="Arial" panose="020B0604020202020204" pitchFamily="34" charset="0"/>
                        </a:rPr>
                        <a:t>Read the story of Drew Robinson on the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93778585"/>
                  </a:ext>
                </a:extLst>
              </a:tr>
              <a:tr h="8297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As we review Drew’s story, see if you can identify any risk factors or warning signs.</a:t>
                      </a:r>
                      <a:endParaRPr lang="en-US" sz="1100" b="0" i="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You can read the story aloud to the group, have a participant read it aloud, or have the group read the story silently to themselves.]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6667358"/>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2-A</a:t>
            </a:r>
          </a:p>
        </p:txBody>
      </p:sp>
      <p:sp>
        <p:nvSpPr>
          <p:cNvPr id="11" name="TextBox 10"/>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24" name="Isosceles Triangle 23">
            <a:extLst>
              <a:ext uri="{FF2B5EF4-FFF2-40B4-BE49-F238E27FC236}">
                <a16:creationId xmlns:a16="http://schemas.microsoft.com/office/drawing/2014/main" id="{E36EDEDD-52E6-7079-74AF-AFBA915953EA}"/>
              </a:ext>
            </a:extLst>
          </p:cNvPr>
          <p:cNvSpPr/>
          <p:nvPr/>
        </p:nvSpPr>
        <p:spPr>
          <a:xfrm rot="5400000">
            <a:off x="4029194" y="8560674"/>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27" name="Rectangle 26">
            <a:extLst>
              <a:ext uri="{FF2B5EF4-FFF2-40B4-BE49-F238E27FC236}">
                <a16:creationId xmlns:a16="http://schemas.microsoft.com/office/drawing/2014/main" id="{CB89E249-67F0-09D7-CD00-8DFE74F7649D}"/>
              </a:ext>
            </a:extLst>
          </p:cNvPr>
          <p:cNvSpPr/>
          <p:nvPr/>
        </p:nvSpPr>
        <p:spPr>
          <a:xfrm>
            <a:off x="3895412" y="3442027"/>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102177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3548803"/>
              </p:ext>
            </p:extLst>
          </p:nvPr>
        </p:nvGraphicFramePr>
        <p:xfrm>
          <a:off x="201101" y="382144"/>
          <a:ext cx="4170045" cy="6935777"/>
        </p:xfrm>
        <a:graphic>
          <a:graphicData uri="http://schemas.openxmlformats.org/drawingml/2006/table">
            <a:tbl>
              <a:tblPr firstRow="1" bandRow="1">
                <a:tableStyleId>{5C22544A-7EE6-4342-B048-85BDC9FD1C3A}</a:tableStyleId>
              </a:tblPr>
              <a:tblGrid>
                <a:gridCol w="414162">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46793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defRPr/>
                      </a:pPr>
                      <a:r>
                        <a:rPr lang="en-US" sz="1100" b="1"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Soldiers to identify the risk factors and warning signs in Drew’s story and consider what they might have done if Drew was one of their friends or peers.</a:t>
                      </a:r>
                      <a:endParaRPr lang="en-US" sz="1100" b="1"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204428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The purpose of this discussion is not to accurately identify and explain that those observations could lead to suicide but rather to set up the need for lethal means safety which will be explained on the next few slides.]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risk factors or warning signs can you identify in Drew’s story?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Allow for responses. Examples may include job demotion, relationship issues, injury/unable to do his ‘job’, alcohol use, depression.]</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If Drew was one of your friends or a member of your unit what would you do?</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Allow for responses. Examples may include talk to his Squad Leader, talk to Drew, take him to the Chaplain, use ACE, etc.]</a:t>
                      </a:r>
                      <a:endPar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r h="35385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defRPr/>
                      </a:pPr>
                      <a:r>
                        <a:rPr lang="en-US" sz="1100" b="1" kern="0" dirty="0">
                          <a:solidFill>
                            <a:prstClr val="black"/>
                          </a:solidFill>
                          <a:latin typeface="Arial" panose="020B0604020202020204" pitchFamily="34" charset="0"/>
                          <a:ea typeface="Verdana" panose="020B0604030504040204" pitchFamily="34" charset="0"/>
                          <a:cs typeface="Arial" panose="020B0604020202020204" pitchFamily="34" charset="0"/>
                        </a:rPr>
                        <a:t>Emphasize how suicide is impulsive in nature and that taking physical measures is important for suicide prevention.</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51641609"/>
                  </a:ext>
                </a:extLst>
              </a:tr>
              <a:tr h="165177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Even with the best intentions, some risk factors and warning signs can go unnoticed. They may not become obvious until “after-the-fact” (hindsight). What’s more, suicide is not always preceded by observable or actionable warning signs.</a:t>
                      </a:r>
                    </a:p>
                    <a:p>
                      <a:pPr marL="171450" indent="-171450">
                        <a:spcAft>
                          <a:spcPts val="600"/>
                        </a:spcAft>
                        <a:buFont typeface="Arial" panose="020B0604020202020204" pitchFamily="34" charset="0"/>
                        <a:buChar char="•"/>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Therefore, another effective and critical approach to suicide prevention is taking physical measures to secure lethal means.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5579719"/>
                  </a:ext>
                </a:extLst>
              </a:tr>
              <a:tr h="23977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Transition.</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40271653"/>
                  </a:ext>
                </a:extLst>
              </a:tr>
              <a:tr h="55223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This brings us to the purpose of this lethal means safety module.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4579143"/>
                  </a:ext>
                </a:extLst>
              </a:tr>
            </a:tbl>
          </a:graphicData>
        </a:graphic>
      </p:graphicFrame>
      <p:sp>
        <p:nvSpPr>
          <p:cNvPr id="5" name="Rectangle 4"/>
          <p:cNvSpPr/>
          <p:nvPr/>
        </p:nvSpPr>
        <p:spPr>
          <a:xfrm>
            <a:off x="4032546"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2-B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11AD6C70-8907-43CE-BADF-7E3E7C6CC5E8}"/>
              </a:ext>
            </a:extLst>
          </p:cNvPr>
          <p:cNvSpPr txBox="1"/>
          <p:nvPr/>
        </p:nvSpPr>
        <p:spPr>
          <a:xfrm>
            <a:off x="4483101" y="368759"/>
            <a:ext cx="2353128" cy="8490451"/>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100" i="1" kern="0" dirty="0">
                <a:solidFill>
                  <a:prstClr val="black"/>
                </a:solidFill>
                <a:latin typeface="Arial" panose="020B0604020202020204" pitchFamily="34" charset="0"/>
                <a:ea typeface="Verdana" panose="020B0604030504040204" pitchFamily="34" charset="0"/>
                <a:cs typeface="Arial" panose="020B0604020202020204" pitchFamily="34" charset="0"/>
              </a:rPr>
              <a:t>[</a:t>
            </a:r>
            <a:r>
              <a:rPr lang="en-US" sz="1100" b="1" i="1" kern="0" dirty="0">
                <a:solidFill>
                  <a:prstClr val="black"/>
                </a:solidFill>
                <a:latin typeface="Arial" panose="020B0604020202020204" pitchFamily="34" charset="0"/>
                <a:ea typeface="Verdana" panose="020B0604030504040204" pitchFamily="34" charset="0"/>
                <a:cs typeface="Arial" panose="020B0604020202020204" pitchFamily="34" charset="0"/>
              </a:rPr>
              <a:t>NOTE</a:t>
            </a:r>
            <a:r>
              <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rPr>
              <a:t>: </a:t>
            </a:r>
            <a:r>
              <a:rPr lang="en-US" sz="1100" i="1" kern="0" dirty="0">
                <a:solidFill>
                  <a:prstClr val="black"/>
                </a:solidFill>
                <a:latin typeface="Arial" panose="020B0604020202020204" pitchFamily="34" charset="0"/>
                <a:ea typeface="Verdana" panose="020B0604030504040204" pitchFamily="34" charset="0"/>
                <a:cs typeface="Arial" panose="020B0604020202020204" pitchFamily="34" charset="0"/>
              </a:rPr>
              <a:t>This is just a snapshot of Drew’s story used to engage Soldiers to lean into this topic. Participants who are aware of Drew’s story may be tempted to share more details. Be cognizant of time, and be sure to prioritize the discussion questions that come later in the module as the small group discussion on implementing lethal means safety is more the focus of this training than analyzing or discussing the details of one specific case.] </a:t>
            </a: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243221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075396886"/>
              </p:ext>
            </p:extLst>
          </p:nvPr>
        </p:nvGraphicFramePr>
        <p:xfrm>
          <a:off x="294084" y="3266884"/>
          <a:ext cx="4097461" cy="593498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411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 and provide a brief</a:t>
                      </a:r>
                    </a:p>
                    <a:p>
                      <a:r>
                        <a:rPr lang="en-US" sz="1100" b="1" baseline="0" dirty="0">
                          <a:solidFill>
                            <a:schemeClr val="tx1"/>
                          </a:solidFill>
                          <a:latin typeface="Arial" panose="020B0604020202020204" pitchFamily="34" charset="0"/>
                          <a:cs typeface="Arial" panose="020B0604020202020204" pitchFamily="34" charset="0"/>
                        </a:rPr>
                        <a:t>overview of what the module entails.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555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257683">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The purpose of this module is two-fold. First, this training aims to enhance Soldiers’ understanding of lethal means safety as a protective factors, when risk factors are present, and when warning signs have been observed.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Second, this training provides the opportunity for Soldiers to consider and discuss ways to promote lethal means safety for themselves and others to help prevent suicide in their unit and in their Circles of Support.</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Provide a brief overview of what the module entails</a:t>
                      </a:r>
                      <a:r>
                        <a:rPr lang="en-US" sz="1100" b="1" dirty="0">
                          <a:latin typeface="Arial" panose="020B0604020202020204" pitchFamily="34" charset="0"/>
                          <a:ea typeface="Verdana" panose="020B0604030504040204" pitchFamily="34" charset="0"/>
                          <a:cs typeface="Arial" panose="020B0604020202020204" pitchFamily="34" charset="0"/>
                        </a:rPr>
                        <a: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52430022"/>
                  </a:ext>
                </a:extLst>
              </a:tr>
              <a:tr h="167658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First, we will define lethality and review factors that influence the choice of lethal means by a person who is suicidal.</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Next, we will identify effective safety measures that can create a physical barrier to lethal means accessibility and lethality.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Then, the remaining time will be focused on discussions regarding practical applications of ACE as well as other strategies and considerations pertaining to lethal means safety.</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476310"/>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16551557"/>
                  </a:ext>
                </a:extLst>
              </a:tr>
              <a:tr h="29131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get started.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2546624"/>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3-A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519477" y="336550"/>
            <a:ext cx="2302666" cy="8848358"/>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05" eaLnBrk="0" fontAlgn="base" hangingPunct="0">
              <a:spcBef>
                <a:spcPct val="0"/>
              </a:spcBef>
              <a:spcAft>
                <a:spcPts val="601"/>
              </a:spcAf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a:t>
            </a:r>
            <a:r>
              <a:rPr lang="en-US" sz="1100" i="1" dirty="0">
                <a:solidFill>
                  <a:prstClr val="black"/>
                </a:solidFill>
                <a:latin typeface="Arial" panose="020B0604020202020204" pitchFamily="34" charset="0"/>
                <a:cs typeface="Arial" panose="020B0604020202020204" pitchFamily="34" charset="0"/>
              </a:rPr>
              <a:t>The Terminal Learning Objective (TLO) is as follows: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Action</a:t>
            </a:r>
            <a:r>
              <a:rPr lang="en-US" sz="1100" i="1" dirty="0">
                <a:latin typeface="Arial" panose="020B0604020202020204" pitchFamily="34" charset="0"/>
                <a:cs typeface="Arial" panose="020B0604020202020204" pitchFamily="34" charset="0"/>
              </a:rPr>
              <a:t>: Understand how lethal means safety is critical to suicide prevention and intervention efforts.</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Condition</a:t>
            </a:r>
            <a:r>
              <a:rPr lang="en-US" sz="1100" i="1" dirty="0">
                <a:latin typeface="Arial" panose="020B0604020202020204" pitchFamily="34" charset="0"/>
                <a:cs typeface="Arial" panose="020B0604020202020204" pitchFamily="34" charset="0"/>
              </a:rPr>
              <a:t>: In a classroom environment, given training materials.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Standard</a:t>
            </a:r>
            <a:r>
              <a:rPr lang="en-US" sz="1100" i="1" dirty="0">
                <a:latin typeface="Arial" panose="020B0604020202020204" pitchFamily="34" charset="0"/>
                <a:cs typeface="Arial" panose="020B0604020202020204" pitchFamily="34" charset="0"/>
              </a:rPr>
              <a:t>: Participants will, with 100% accuracy as assessed by the instructor.</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Recognize the role of lethal means safety in suicide prevention.</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Describe how safely storing lethal means can lengthen the time from suicidal thoughts to suicidal acts.</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Consider how using ACE can promote lethal means safety.]</a:t>
            </a: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CB43046D-475E-F8AF-B79D-5C669DE474C0}"/>
              </a:ext>
            </a:extLst>
          </p:cNvPr>
          <p:cNvSpPr/>
          <p:nvPr/>
        </p:nvSpPr>
        <p:spPr>
          <a:xfrm>
            <a:off x="4073525" y="888446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458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3-B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035426" y="35910"/>
            <a:ext cx="3914649" cy="235212"/>
          </a:xfrm>
          <a:prstGeom prst="rect">
            <a:avLst/>
          </a:prstGeom>
          <a:noFill/>
        </p:spPr>
        <p:txBody>
          <a:bodyPr wrap="square" lIns="91611" tIns="45805" rIns="91611" bIns="45805" rtlCol="0">
            <a:noAutofit/>
          </a:bodyPr>
          <a:lstStyle/>
          <a:p>
            <a:pPr algn="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56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370525" y="336550"/>
            <a:ext cx="2477950" cy="8611247"/>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srgbClr val="FF0000"/>
              </a:solidFill>
              <a:latin typeface="Garamond" pitchFamily="18" charset="0"/>
            </a:endParaRPr>
          </a:p>
        </p:txBody>
      </p:sp>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1857882"/>
              </p:ext>
            </p:extLst>
          </p:nvPr>
        </p:nvGraphicFramePr>
        <p:xfrm>
          <a:off x="215809" y="3298662"/>
          <a:ext cx="4097461" cy="5649135"/>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48696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key definitions, then describe and discuss factors that influence the choice and lethality of suicide methods.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9821">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Define lethal means and lethality.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85467">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ensure we are all on the same page, let’s define the terms we are discussing today.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Lethality</a:t>
                      </a:r>
                      <a:r>
                        <a:rPr lang="en-US" sz="1100" kern="0" dirty="0">
                          <a:solidFill>
                            <a:schemeClr val="tx1"/>
                          </a:solidFill>
                          <a:latin typeface="Arial" panose="020B0604020202020204" pitchFamily="34" charset="0"/>
                          <a:cs typeface="Arial" panose="020B0604020202020204" pitchFamily="34" charset="0"/>
                        </a:rPr>
                        <a:t> refers to the capacity to cause death, serious harm, or damage. The level of lethality matters as it can impact whether the attempt results in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 means </a:t>
                      </a:r>
                      <a:r>
                        <a:rPr lang="en-US" sz="1100" kern="0" dirty="0">
                          <a:solidFill>
                            <a:schemeClr val="tx1"/>
                          </a:solidFill>
                          <a:latin typeface="Arial" panose="020B0604020202020204" pitchFamily="34" charset="0"/>
                          <a:cs typeface="Arial" panose="020B0604020202020204" pitchFamily="34" charset="0"/>
                        </a:rPr>
                        <a:t>refers to the methods that can be used in a suicide attempt. Just as there are various methods or means that one might choose to use to attempt suicide, the methods vary in levels of lethality.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better understand lethal means, we will review the factors that influence one’s choice of suicide method and influence the lethality of methods.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796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two factors that influence a person’s choice of suicide method.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9998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One factor that influences a person’s choice of suicide method is the </a:t>
                      </a:r>
                      <a:r>
                        <a:rPr lang="en-US" sz="1100" b="1" dirty="0">
                          <a:latin typeface="Arial" panose="020B0604020202020204" pitchFamily="34" charset="0"/>
                          <a:cs typeface="Arial" panose="020B0604020202020204" pitchFamily="34" charset="0"/>
                        </a:rPr>
                        <a:t>acceptability to the attempter</a:t>
                      </a:r>
                      <a:r>
                        <a:rPr lang="en-US" sz="1100" dirty="0">
                          <a:latin typeface="Arial" panose="020B0604020202020204" pitchFamily="34" charset="0"/>
                          <a:cs typeface="Arial" panose="020B0604020202020204" pitchFamily="34" charset="0"/>
                        </a:rPr>
                        <a:t>.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This can be influenced by acceptable levels of pain or suffering involved. It can also be influenced by perceived cultural acceptance. For example, because firearms are a big part of military culture, it may make their use seem more acceptable for military personnel. </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4-A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068069" y="8555093"/>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14" name="TextBox 13"/>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519743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90349766"/>
              </p:ext>
            </p:extLst>
          </p:nvPr>
        </p:nvGraphicFramePr>
        <p:xfrm>
          <a:off x="201101" y="382144"/>
          <a:ext cx="4170045" cy="8754698"/>
        </p:xfrm>
        <a:graphic>
          <a:graphicData uri="http://schemas.openxmlformats.org/drawingml/2006/table">
            <a:tbl>
              <a:tblPr firstRow="1" bandRow="1">
                <a:tableStyleId>{5C22544A-7EE6-4342-B048-85BDC9FD1C3A}</a:tableStyleId>
              </a:tblPr>
              <a:tblGrid>
                <a:gridCol w="414162">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1383849">
                <a:tc>
                  <a:txBody>
                    <a:bodyPr/>
                    <a:lstStyle/>
                    <a:p>
                      <a:pPr algn="ctr"/>
                      <a:endPar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Additional factors that influence a person’s choice of method are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accessibility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ease of use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The easier it is to gain access to the method of killing themselves, the more likely it will be used for that purpose. For some, if a method requires technical knowledge a person doesn’t possess, then it is less likely to be used.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102359"/>
                  </a:ext>
                </a:extLst>
              </a:tr>
              <a:tr h="504223">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3.</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Soldiers to consider why the lethality rate might be higher for some suicide means than others.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00559105"/>
                  </a:ext>
                </a:extLst>
              </a:tr>
              <a:tr h="129588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As previously noted, some means of suicide have higher lethality, or capacity to cause death, than others.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ASK</a:t>
                      </a:r>
                      <a:r>
                        <a:rPr lang="en-US" sz="1100" i="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Why might the lethality rate be higher for firearms, jumping, or hanging versus drug poisoning or cutting?</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Allow for responses. This question prompt is to elicit engagement and can set up the next key point.]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8460493"/>
                  </a:ext>
                </a:extLst>
              </a:tr>
              <a:tr h="504223">
                <a:tc>
                  <a:txBody>
                    <a:bodyPr/>
                    <a:lstStyle/>
                    <a:p>
                      <a:pPr algn="ct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4.</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Describe the two factors that influence the lethality of suicide methods.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9285295"/>
                  </a:ext>
                </a:extLst>
              </a:tr>
              <a:tr h="3216404">
                <a:tc>
                  <a:txBody>
                    <a:bodyPr/>
                    <a:lstStyle/>
                    <a:p>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dirty="0">
                          <a:latin typeface="Arial" panose="020B0604020202020204" pitchFamily="34" charset="0"/>
                          <a:cs typeface="Arial" panose="020B0604020202020204" pitchFamily="34" charset="0"/>
                        </a:rPr>
                        <a:t>A key factor that can influence higher lethality rates for some suicide means </a:t>
                      </a:r>
                      <a:r>
                        <a:rPr lang="en-US" sz="1100" dirty="0">
                          <a:solidFill>
                            <a:schemeClr val="tx1"/>
                          </a:solidFill>
                          <a:latin typeface="Arial" panose="020B0604020202020204" pitchFamily="34" charset="0"/>
                          <a:cs typeface="Arial" panose="020B0604020202020204" pitchFamily="34" charset="0"/>
                        </a:rPr>
                        <a:t>is </a:t>
                      </a:r>
                      <a:r>
                        <a:rPr lang="en-US" sz="1100" b="1" dirty="0">
                          <a:solidFill>
                            <a:schemeClr val="tx1"/>
                          </a:solidFill>
                          <a:latin typeface="Arial" panose="020B0604020202020204" pitchFamily="34" charset="0"/>
                          <a:cs typeface="Arial" panose="020B0604020202020204" pitchFamily="34" charset="0"/>
                        </a:rPr>
                        <a:t>inherent deadliness </a:t>
                      </a:r>
                      <a:r>
                        <a:rPr lang="en-US" sz="1100" b="0" dirty="0">
                          <a:solidFill>
                            <a:schemeClr val="tx1"/>
                          </a:solidFill>
                          <a:latin typeface="Arial" panose="020B0604020202020204" pitchFamily="34" charset="0"/>
                          <a:cs typeface="Arial" panose="020B0604020202020204" pitchFamily="34" charset="0"/>
                        </a:rPr>
                        <a:t>of the method. Some methods, like firearms and jumping, inherently lead to more fatal outcomes than others.</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In fact, firearms have the highest case fatality ratio. The percentage of suicide attempts resulting in death are 85-95% when using firearms as the lethal means.</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On the other hand, suicide means that allow the</a:t>
                      </a:r>
                      <a:r>
                        <a:rPr lang="en-US" sz="1100" b="1" dirty="0">
                          <a:solidFill>
                            <a:schemeClr val="tx1"/>
                          </a:solidFill>
                          <a:latin typeface="Arial" panose="020B0604020202020204" pitchFamily="34" charset="0"/>
                          <a:cs typeface="Arial" panose="020B0604020202020204" pitchFamily="34" charset="0"/>
                        </a:rPr>
                        <a:t> ability to abort mid-attempt </a:t>
                      </a:r>
                      <a:r>
                        <a:rPr lang="en-US" sz="1100" b="0" dirty="0">
                          <a:solidFill>
                            <a:schemeClr val="tx1"/>
                          </a:solidFill>
                          <a:latin typeface="Arial" panose="020B0604020202020204" pitchFamily="34" charset="0"/>
                          <a:cs typeface="Arial" panose="020B0604020202020204" pitchFamily="34" charset="0"/>
                        </a:rPr>
                        <a:t>or</a:t>
                      </a:r>
                      <a:r>
                        <a:rPr lang="en-US" sz="1100" b="1" dirty="0">
                          <a:solidFill>
                            <a:schemeClr val="tx1"/>
                          </a:solidFill>
                          <a:latin typeface="Arial" panose="020B0604020202020204" pitchFamily="34" charset="0"/>
                          <a:cs typeface="Arial" panose="020B0604020202020204" pitchFamily="34" charset="0"/>
                        </a:rPr>
                        <a:t> </a:t>
                      </a:r>
                      <a:r>
                        <a:rPr lang="en-US" sz="1100" b="0" dirty="0">
                          <a:solidFill>
                            <a:schemeClr val="tx1"/>
                          </a:solidFill>
                          <a:latin typeface="Arial" panose="020B0604020202020204" pitchFamily="34" charset="0"/>
                          <a:cs typeface="Arial" panose="020B0604020202020204" pitchFamily="34" charset="0"/>
                        </a:rPr>
                        <a:t>offer a window of opportunity for rescue also</a:t>
                      </a:r>
                      <a:r>
                        <a:rPr lang="en-US" sz="1100" b="1"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influence lethality.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Some individuals who have survived a suicide attempt have reported that in the midst of the act that they changed their minds. They reported that the ability to abort mid-attempt is what saved their lives.</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It is worth noting that Drew Robinson was one of the lucky few who chose a highly lethal means and survived due to a window of opportunity for rescue.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1247697"/>
                  </a:ext>
                </a:extLst>
              </a:tr>
              <a:tr h="342958">
                <a:tc>
                  <a:txBody>
                    <a:bodyPr/>
                    <a:lstStyle/>
                    <a:p>
                      <a:pPr algn="ct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5.</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900055">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Hopefully by now you all are recognizing the need to put safety measures in place. So, let’s talk about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how to practice</a:t>
                      </a:r>
                      <a:r>
                        <a:rPr lang="en-US" sz="1100" dirty="0">
                          <a:solidFill>
                            <a:srgbClr val="FF0000"/>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lethal means safety.</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100" kern="0" dirty="0">
                        <a:solidFill>
                          <a:schemeClr val="tx1"/>
                        </a:solidFill>
                        <a:latin typeface="Arial" panose="020B060402020202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bl>
          </a:graphicData>
        </a:graphic>
      </p:graphicFrame>
      <p:sp>
        <p:nvSpPr>
          <p:cNvPr id="5" name="Rectangle 4"/>
          <p:cNvSpPr/>
          <p:nvPr/>
        </p:nvSpPr>
        <p:spPr>
          <a:xfrm>
            <a:off x="4065189" y="854239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4-B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5DACA56-0308-419D-A4DD-9620DB98C017}"/>
              </a:ext>
            </a:extLst>
          </p:cNvPr>
          <p:cNvSpPr txBox="1"/>
          <p:nvPr/>
        </p:nvSpPr>
        <p:spPr>
          <a:xfrm>
            <a:off x="4519477" y="382143"/>
            <a:ext cx="2302666" cy="8475405"/>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7802">
              <a:defRPr/>
            </a:pPr>
            <a:endParaRPr lang="en-US" sz="1050" b="0" i="0" dirty="0">
              <a:solidFill>
                <a:srgbClr val="FF0000"/>
              </a:solidFill>
              <a:effectLst/>
              <a:latin typeface="Arial" panose="020B0604020202020204" pitchFamily="34" charset="0"/>
              <a:cs typeface="Arial" panose="020B0604020202020204" pitchFamily="34" charset="0"/>
            </a:endParaRPr>
          </a:p>
          <a:p>
            <a:pPr defTabSz="917802">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48634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i-A</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3167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362298346"/>
              </p:ext>
            </p:extLst>
          </p:nvPr>
        </p:nvGraphicFramePr>
        <p:xfrm>
          <a:off x="215809" y="3298659"/>
          <a:ext cx="4081590" cy="5160120"/>
        </p:xfrm>
        <a:graphic>
          <a:graphicData uri="http://schemas.openxmlformats.org/drawingml/2006/table">
            <a:tbl>
              <a:tblPr firstRow="1" bandRow="1">
                <a:tableStyleId>{5C22544A-7EE6-4342-B048-85BDC9FD1C3A}</a:tableStyleId>
              </a:tblPr>
              <a:tblGrid>
                <a:gridCol w="405376">
                  <a:extLst>
                    <a:ext uri="{9D8B030D-6E8A-4147-A177-3AD203B41FA5}">
                      <a16:colId xmlns:a16="http://schemas.microsoft.com/office/drawing/2014/main" val="20000"/>
                    </a:ext>
                  </a:extLst>
                </a:gridCol>
                <a:gridCol w="3676214">
                  <a:extLst>
                    <a:ext uri="{9D8B030D-6E8A-4147-A177-3AD203B41FA5}">
                      <a16:colId xmlns:a16="http://schemas.microsoft.com/office/drawing/2014/main" val="20001"/>
                    </a:ext>
                  </a:extLst>
                </a:gridCol>
              </a:tblGrid>
              <a:tr h="49918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Set realistic expectations for</a:t>
                      </a:r>
                      <a:r>
                        <a:rPr lang="en-US" sz="1100" b="1" baseline="0" dirty="0">
                          <a:solidFill>
                            <a:srgbClr val="FF0000"/>
                          </a:solidFill>
                          <a:latin typeface="Arial" panose="020B0604020202020204" pitchFamily="34" charset="0"/>
                          <a:cs typeface="Arial" panose="020B0604020202020204" pitchFamily="34" charset="0"/>
                        </a:rPr>
                        <a:t> </a:t>
                      </a:r>
                      <a:r>
                        <a:rPr lang="en-US" sz="1100" b="1" baseline="0" dirty="0">
                          <a:solidFill>
                            <a:schemeClr val="tx1"/>
                          </a:solidFill>
                          <a:latin typeface="Arial" panose="020B0604020202020204" pitchFamily="34" charset="0"/>
                          <a:cs typeface="Arial" panose="020B0604020202020204" pitchFamily="34" charset="0"/>
                        </a:rPr>
                        <a:t>lethal means safety and review ways to put LMS into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653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goal of lethal means safety.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03000265"/>
                  </a:ext>
                </a:extLst>
              </a:tr>
              <a:tr h="1418133">
                <a:tc>
                  <a:txBody>
                    <a:bodyPr/>
                    <a:lstStyle/>
                    <a:p>
                      <a:pPr algn="ctr"/>
                      <a:endParaRPr lang="en-US" sz="1100" b="1"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goal of </a:t>
                      </a:r>
                      <a:r>
                        <a:rPr lang="en-US" sz="1100" b="1" dirty="0">
                          <a:latin typeface="Arial" panose="020B0604020202020204" pitchFamily="34" charset="0"/>
                          <a:cs typeface="Arial" panose="020B0604020202020204" pitchFamily="34" charset="0"/>
                        </a:rPr>
                        <a:t>lethal means safety (LMS) </a:t>
                      </a:r>
                      <a:r>
                        <a:rPr lang="en-US" sz="1100" dirty="0">
                          <a:latin typeface="Arial" panose="020B0604020202020204" pitchFamily="34" charset="0"/>
                          <a:cs typeface="Arial" panose="020B0604020202020204" pitchFamily="34" charset="0"/>
                        </a:rPr>
                        <a:t>is to put time and distance between a </a:t>
                      </a:r>
                      <a:r>
                        <a:rPr lang="en-US" sz="1100" strike="noStrike" dirty="0">
                          <a:latin typeface="Arial" panose="020B0604020202020204" pitchFamily="34" charset="0"/>
                          <a:cs typeface="Arial" panose="020B0604020202020204" pitchFamily="34" charset="0"/>
                        </a:rPr>
                        <a:t>lethal</a:t>
                      </a:r>
                      <a:r>
                        <a:rPr lang="en-US" sz="1100" dirty="0">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means</a:t>
                      </a:r>
                      <a:r>
                        <a:rPr lang="en-US" sz="1100" dirty="0">
                          <a:solidFill>
                            <a:srgbClr val="FF0000"/>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 a person at risk for suicide, thus making immediate access to the means more difficult, and ultimately lowering the risk of death by suicide.</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Most suicidal crises are short-lived. The time between making the decision to attempt suicide and physically making the attempt is typically less than an hour. Sometimes, a person moves from thought to action in less than 20 minutes. It is in these moments that LMS/safe storage behaviors can save lives.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1207889"/>
                  </a:ext>
                </a:extLst>
              </a:tr>
              <a:tr h="268737">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Set realistic expectations for lethal means safety.</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08448">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In the Army, lethal means</a:t>
                      </a:r>
                      <a:r>
                        <a:rPr lang="en-US" sz="1100" dirty="0">
                          <a:solidFill>
                            <a:schemeClr val="tx1"/>
                          </a:solidFill>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such as firearms</a:t>
                      </a:r>
                      <a:r>
                        <a:rPr lang="en-US" sz="1100" dirty="0">
                          <a:solidFill>
                            <a:schemeClr val="tx1"/>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are </a:t>
                      </a:r>
                      <a:r>
                        <a:rPr lang="en-US" sz="1100" dirty="0">
                          <a:solidFill>
                            <a:schemeClr val="tx1"/>
                          </a:solidFill>
                          <a:latin typeface="Arial" panose="020B0604020202020204" pitchFamily="34" charset="0"/>
                          <a:cs typeface="Arial" panose="020B0604020202020204" pitchFamily="34" charset="0"/>
                        </a:rPr>
                        <a:t>sometimes a part of our job. Safety and Leadership in firearm ownership are necessary when working with and owning guns.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At times, LMS efforts have been misinterpreted as attempting to restrict second amendment rights and autonomy. This couldn’t be further from the truth - Army LMS efforts aim to prevent suicide by supporting decisions for safe storage behaviors.</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5-A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356815" y="336551"/>
            <a:ext cx="2533844" cy="860533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16" name="Isosceles Triangle 15">
            <a:extLst>
              <a:ext uri="{FF2B5EF4-FFF2-40B4-BE49-F238E27FC236}">
                <a16:creationId xmlns:a16="http://schemas.microsoft.com/office/drawing/2014/main" id="{B9E2C696-901A-FBFD-F13D-251B37DFDF0C}"/>
              </a:ext>
            </a:extLst>
          </p:cNvPr>
          <p:cNvSpPr/>
          <p:nvPr/>
        </p:nvSpPr>
        <p:spPr>
          <a:xfrm rot="5400000">
            <a:off x="3984950" y="8639428"/>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Tree>
    <p:extLst>
      <p:ext uri="{BB962C8B-B14F-4D97-AF65-F5344CB8AC3E}">
        <p14:creationId xmlns:p14="http://schemas.microsoft.com/office/powerpoint/2010/main" val="4103269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61314194"/>
              </p:ext>
            </p:extLst>
          </p:nvPr>
        </p:nvGraphicFramePr>
        <p:xfrm>
          <a:off x="201101" y="382143"/>
          <a:ext cx="4170045" cy="7020184"/>
        </p:xfrm>
        <a:graphic>
          <a:graphicData uri="http://schemas.openxmlformats.org/drawingml/2006/table">
            <a:tbl>
              <a:tblPr firstRow="1" bandRow="1">
                <a:tableStyleId>{5C22544A-7EE6-4342-B048-85BDC9FD1C3A}</a:tableStyleId>
              </a:tblPr>
              <a:tblGrid>
                <a:gridCol w="414162">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861441">
                <a:tc>
                  <a:txBody>
                    <a:bodyPr/>
                    <a:lstStyle/>
                    <a:p>
                      <a:pPr algn="ctr"/>
                      <a:endPar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rPr>
                        <a:t>90% of individuals who survive an attempt do NOT go on to die by suicide later. If we can reduce the lethality in a first attempt, you can potentially help reduce future attempts or completions.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Even if it was not practiced prior to an attempt, LMS is valuable to practice after an attempt to prevent future access during crisis. Drew nearly attempted again and had ready access to do so.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By safely storing lethal means, it is less likely that someone in crisis will make a lethal suicide attempt. </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25533"/>
                  </a:ext>
                </a:extLst>
              </a:tr>
              <a:tr h="444172">
                <a:tc>
                  <a:txBody>
                    <a:bodyPr/>
                    <a:lstStyle/>
                    <a:p>
                      <a:pPr algn="ct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3.</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Describe lethal means safe storage practices.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3301323">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strike="noStrike"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Safe storage aims </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to prevent yourself or someone else from quick access to lethal means in the event of an at-risk or crisis situation.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0" dirty="0">
                          <a:solidFill>
                            <a:schemeClr val="tx1"/>
                          </a:solidFill>
                          <a:latin typeface="Arial" panose="020B0604020202020204" pitchFamily="34" charset="0"/>
                          <a:ea typeface="Calibri" panose="020F0502020204030204" pitchFamily="34" charset="0"/>
                          <a:cs typeface="Arial" panose="020B0604020202020204" pitchFamily="34" charset="0"/>
                        </a:rPr>
                        <a:t>For example, to securely store firearms, you could use a cable or trigger lock, i</a:t>
                      </a:r>
                      <a:r>
                        <a:rPr kumimoji="0" lang="en-US" sz="1100" b="0" i="0" u="none" strike="noStrike" kern="1200" cap="none" spc="0" normalizeH="0" baseline="0" noProof="0" dirty="0" err="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nstall</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a breach lock</a:t>
                      </a:r>
                      <a:r>
                        <a:rPr lang="en-US" sz="1100" i="0" dirty="0">
                          <a:solidFill>
                            <a:schemeClr val="tx1"/>
                          </a:solidFill>
                          <a:latin typeface="Arial" panose="020B0604020202020204" pitchFamily="34" charset="0"/>
                          <a:ea typeface="Calibri" panose="020F0502020204030204" pitchFamily="34" charset="0"/>
                          <a:cs typeface="Arial" panose="020B0604020202020204" pitchFamily="34" charset="0"/>
                        </a:rPr>
                        <a:t>, and/or r</a:t>
                      </a:r>
                      <a:r>
                        <a:rPr kumimoji="0" lang="en-US" sz="1100" b="0" i="0" u="none" strike="noStrike" kern="1200" cap="none" spc="0" normalizeH="0" baseline="0" noProof="0" dirty="0" err="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emove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the firing pin. </a:t>
                      </a:r>
                      <a:r>
                        <a:rPr lang="en-US" sz="1100" i="0" dirty="0">
                          <a:solidFill>
                            <a:schemeClr val="tx1"/>
                          </a:solidFill>
                          <a:latin typeface="Arial" panose="020B0604020202020204" pitchFamily="34" charset="0"/>
                          <a:ea typeface="Calibri" panose="020F0502020204030204" pitchFamily="34" charset="0"/>
                          <a:cs typeface="Arial" panose="020B0604020202020204" pitchFamily="34" charset="0"/>
                        </a:rPr>
                        <a:t>Additionally, storing the ammunition in a separate, locked container and/or in a separate room.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Prescription and non-prescription drugs</a:t>
                      </a:r>
                      <a:r>
                        <a:rPr lang="en-US" sz="1100" i="0" dirty="0">
                          <a:solidFill>
                            <a:schemeClr val="tx1"/>
                          </a:solidFill>
                          <a:latin typeface="Arial" panose="020B0604020202020204" pitchFamily="34" charset="0"/>
                          <a:ea typeface="Calibri" panose="020F0502020204030204" pitchFamily="34" charset="0"/>
                          <a:cs typeface="Arial" panose="020B0604020202020204" pitchFamily="34" charset="0"/>
                        </a:rPr>
                        <a:t> along with household toxins or poisons can be locked in a medicine cabinet to prevent both accidental and intentional over-consumption. Additionally, storing daily doses of medicine in individual bags or containers.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You might also want to consider securing tear-resistant materials that may be used for ligatures or nooses, such as bedsheets, ropes, and electrical cords).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By engaging in these safe storage practices, you are lowering the risk of both suicide and accidental death. </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r h="39094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dirty="0">
                          <a:latin typeface="Arial" panose="020B0604020202020204" pitchFamily="34" charset="0"/>
                          <a:ea typeface="Verdana" panose="020B060403050404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60833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Having a conversation on LMS as a protective factor can help an individual trust that others will know what to do when risk factors and warning signs are present. </a:t>
                      </a:r>
                      <a:endParaRPr lang="en-US" sz="1100" b="0" dirty="0">
                        <a:solidFill>
                          <a:schemeClr val="tx1"/>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Now let’s look at how to put this in to practice.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bl>
          </a:graphicData>
        </a:graphic>
      </p:graphicFrame>
      <p:sp>
        <p:nvSpPr>
          <p:cNvPr id="5" name="Rectangle 4"/>
          <p:cNvSpPr/>
          <p:nvPr/>
        </p:nvSpPr>
        <p:spPr>
          <a:xfrm>
            <a:off x="4032546"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28550"/>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5-B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5DACA56-0308-419D-A4DD-9620DB98C017}"/>
              </a:ext>
            </a:extLst>
          </p:cNvPr>
          <p:cNvSpPr txBox="1"/>
          <p:nvPr/>
        </p:nvSpPr>
        <p:spPr>
          <a:xfrm>
            <a:off x="4445001" y="373209"/>
            <a:ext cx="2380342"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214869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757414397"/>
              </p:ext>
            </p:extLst>
          </p:nvPr>
        </p:nvGraphicFramePr>
        <p:xfrm>
          <a:off x="257411" y="3232621"/>
          <a:ext cx="4097461" cy="5670284"/>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74532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 small group discussions on how lethal means safety and the components of ACE can help build protective factors and mitigate the risk of death by suicide.</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725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rgbClr val="222222"/>
                          </a:solidFill>
                          <a:latin typeface="Arial" panose="020B0604020202020204" pitchFamily="34" charset="0"/>
                          <a:cs typeface="Arial" panose="020B0604020202020204" pitchFamily="34" charset="0"/>
                        </a:rPr>
                        <a:t>Prepare Soldiers to discuss the questions on the slide within their small groups.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09905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will spend the next several minutes in small group discussions. Please form a small group of 3-5 people.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Consider waiting until groups are formed to move on to the next instruction.]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the slide, there are three sets of discussion questions. The goal is to have rich discussions with your peers. If you exhausted your discussion on one set of questions, then move on to another question from the slide. It is possible that your group will have time to discuss all three sets of questions.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will stagger which question your group starts with to ensure that we have talking points on each question for the large group debrief.</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Assign select groups to start with discussion question 1, assign other groups to start with discussion question 2, and assign other groups to start with discussion question 3. Then instruct the Soldiers to begin their discussions.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Remind groups to move on to another question, if necessary. </a:t>
                      </a:r>
                      <a:r>
                        <a:rPr lang="en-US" sz="1100" i="1" kern="0" dirty="0">
                          <a:solidFill>
                            <a:prstClr val="black"/>
                          </a:solidFill>
                          <a:latin typeface="Arial" panose="020B0604020202020204" pitchFamily="34" charset="0"/>
                          <a:cs typeface="Arial" panose="020B0604020202020204" pitchFamily="34" charset="0"/>
                        </a:rPr>
                        <a:t>Allow approximately 10 minutes for these discussions then move to the next slide for a large </a:t>
                      </a:r>
                      <a:br>
                        <a:rPr lang="en-US" sz="1100" i="1" kern="0" dirty="0">
                          <a:solidFill>
                            <a:prstClr val="black"/>
                          </a:solidFill>
                          <a:latin typeface="Arial" panose="020B0604020202020204" pitchFamily="34" charset="0"/>
                          <a:cs typeface="Arial" panose="020B0604020202020204" pitchFamily="34" charset="0"/>
                        </a:rPr>
                      </a:br>
                      <a:r>
                        <a:rPr lang="en-US" sz="1100" i="1" kern="0" dirty="0">
                          <a:solidFill>
                            <a:prstClr val="black"/>
                          </a:solidFill>
                          <a:latin typeface="Arial" panose="020B0604020202020204" pitchFamily="34" charset="0"/>
                          <a:cs typeface="Arial" panose="020B0604020202020204" pitchFamily="34" charset="0"/>
                        </a:rPr>
                        <a:t>group debrief.]</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6-A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TextBox 8">
            <a:extLst>
              <a:ext uri="{FF2B5EF4-FFF2-40B4-BE49-F238E27FC236}">
                <a16:creationId xmlns:a16="http://schemas.microsoft.com/office/drawing/2014/main" id="{5A5DD548-FCDE-493D-80C3-9FCD2802726C}"/>
              </a:ext>
            </a:extLst>
          </p:cNvPr>
          <p:cNvSpPr txBox="1"/>
          <p:nvPr/>
        </p:nvSpPr>
        <p:spPr>
          <a:xfrm>
            <a:off x="4419600" y="336550"/>
            <a:ext cx="2373086" cy="8520999"/>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r>
              <a:rPr lang="en-US" sz="1100" b="0" i="0" dirty="0">
                <a:solidFill>
                  <a:srgbClr val="FF0000"/>
                </a:solidFill>
                <a:effectLst/>
                <a:latin typeface="Arial" panose="020B0604020202020204" pitchFamily="34" charset="0"/>
                <a:cs typeface="Arial" panose="020B0604020202020204" pitchFamily="34" charset="0"/>
              </a:rPr>
              <a:t> </a:t>
            </a: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3" name="Rectangle 2">
            <a:extLst>
              <a:ext uri="{FF2B5EF4-FFF2-40B4-BE49-F238E27FC236}">
                <a16:creationId xmlns:a16="http://schemas.microsoft.com/office/drawing/2014/main" id="{2CA30B23-2E9B-75E7-944A-78A33EB557F4}"/>
              </a:ext>
            </a:extLst>
          </p:cNvPr>
          <p:cNvSpPr/>
          <p:nvPr/>
        </p:nvSpPr>
        <p:spPr>
          <a:xfrm>
            <a:off x="4048915" y="8535827"/>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1949399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6-B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035426" y="35910"/>
            <a:ext cx="3914649" cy="235212"/>
          </a:xfrm>
          <a:prstGeom prst="rect">
            <a:avLst/>
          </a:prstGeom>
          <a:noFill/>
        </p:spPr>
        <p:txBody>
          <a:bodyPr wrap="square" lIns="91611" tIns="45805" rIns="91611" bIns="45805" rtlCol="0">
            <a:noAutofit/>
          </a:bodyPr>
          <a:lstStyle/>
          <a:p>
            <a:pPr algn="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378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39130762"/>
              </p:ext>
            </p:extLst>
          </p:nvPr>
        </p:nvGraphicFramePr>
        <p:xfrm>
          <a:off x="257411" y="3232621"/>
          <a:ext cx="4097461" cy="56739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small group discussion enabling large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group learning relating to the 3 sets of questions.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Set up the debrief: State the purpose of the debrief is to learn from one another, and open the debrief to all participants no matter which question(s) they discussed in their small groups.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Let’s take a few minutes to share what you all discussed in regards to each question prompt so that we can learn from one another and benefit from hearing different thoughts and perspectives.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Regardless of which question you started on or discussed at length in your small group, please feel free to share your thoughts and contribute to this ongoing conversation.</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81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Debrief Discussion Question 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187411"/>
                  </a:ext>
                </a:extLst>
              </a:tr>
              <a:tr h="192848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baseline="0" dirty="0">
                          <a:solidFill>
                            <a:srgbClr val="222222"/>
                          </a:solidFill>
                          <a:latin typeface="Arial" panose="020B0604020202020204" pitchFamily="34" charset="0"/>
                          <a:cs typeface="Arial" panose="020B0604020202020204" pitchFamily="34" charset="0"/>
                        </a:rPr>
                        <a:t>[ASK] </a:t>
                      </a:r>
                      <a:r>
                        <a:rPr lang="en-US" sz="1100" b="0" i="0" baseline="0" dirty="0">
                          <a:solidFill>
                            <a:srgbClr val="222222"/>
                          </a:solidFill>
                          <a:latin typeface="Arial" panose="020B0604020202020204" pitchFamily="34" charset="0"/>
                          <a:cs typeface="Arial" panose="020B0604020202020204" pitchFamily="34" charset="0"/>
                        </a:rPr>
                        <a:t>What does LMS look like as a protective factor? How does having a conversation about LMS work as a protective factor?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helpful, support the debrief discussion with the following examples.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to a peer about lethal means can demonstrate that you care, which can build trust in the relationship.</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about lethal means may lead to new information that could help identify risk factors.]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00025"/>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7-A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86123" y="8557379"/>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36550"/>
            <a:ext cx="2302666" cy="8520999"/>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969562" y="3373140"/>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679937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74938418"/>
              </p:ext>
            </p:extLst>
          </p:nvPr>
        </p:nvGraphicFramePr>
        <p:xfrm>
          <a:off x="194931" y="376865"/>
          <a:ext cx="4144506" cy="8475784"/>
        </p:xfrm>
        <a:graphic>
          <a:graphicData uri="http://schemas.openxmlformats.org/drawingml/2006/table">
            <a:tbl>
              <a:tblPr firstRow="1" bandRow="1">
                <a:tableStyleId>{5C22544A-7EE6-4342-B048-85BDC9FD1C3A}</a:tableStyleId>
              </a:tblPr>
              <a:tblGrid>
                <a:gridCol w="388623">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3027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Debrief Discussion Question 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2522046">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dirty="0">
                          <a:solidFill>
                            <a:schemeClr val="tx1">
                              <a:lumMod val="95000"/>
                              <a:lumOff val="5000"/>
                            </a:schemeClr>
                          </a:solidFill>
                          <a:latin typeface="Arial" panose="020B0604020202020204" pitchFamily="34" charset="0"/>
                          <a:cs typeface="Arial" panose="020B0604020202020204" pitchFamily="34" charset="0"/>
                        </a:rPr>
                        <a:t>[ASK] </a:t>
                      </a:r>
                      <a:r>
                        <a:rPr lang="en-US" sz="1100" b="0" i="0" dirty="0">
                          <a:solidFill>
                            <a:schemeClr val="tx1">
                              <a:lumMod val="95000"/>
                              <a:lumOff val="5000"/>
                            </a:schemeClr>
                          </a:solidFill>
                          <a:latin typeface="Arial" panose="020B0604020202020204" pitchFamily="34" charset="0"/>
                          <a:cs typeface="Arial" panose="020B0604020202020204" pitchFamily="34" charset="0"/>
                        </a:rPr>
                        <a:t>What does LMS look like for addressing risk factors? How can the knowledge of LMS work to mitigate risk factors?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helpful, support the debrief discussion with the following examples.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dirty="0">
                          <a:solidFill>
                            <a:schemeClr val="tx1">
                              <a:lumMod val="95000"/>
                              <a:lumOff val="5000"/>
                            </a:schemeClr>
                          </a:solidFill>
                          <a:latin typeface="Arial" panose="020B0604020202020204" pitchFamily="34" charset="0"/>
                          <a:cs typeface="Arial" panose="020B0604020202020204" pitchFamily="34" charset="0"/>
                        </a:rPr>
                        <a:t>Storing firearms and ammunition separately takes longer to load the firearm.</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dirty="0">
                          <a:solidFill>
                            <a:schemeClr val="tx1">
                              <a:lumMod val="95000"/>
                              <a:lumOff val="5000"/>
                            </a:schemeClr>
                          </a:solidFill>
                          <a:latin typeface="Arial" panose="020B0604020202020204" pitchFamily="34" charset="0"/>
                          <a:cs typeface="Arial" panose="020B0604020202020204" pitchFamily="34" charset="0"/>
                        </a:rPr>
                        <a:t>Having to unlock a safe, pick up the gun and then go get the ammunition takes even longer.</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dirty="0">
                          <a:solidFill>
                            <a:schemeClr val="tx1">
                              <a:lumMod val="95000"/>
                              <a:lumOff val="5000"/>
                            </a:schemeClr>
                          </a:solidFill>
                          <a:latin typeface="Arial" panose="020B0604020202020204" pitchFamily="34" charset="0"/>
                          <a:cs typeface="Arial" panose="020B0604020202020204" pitchFamily="34" charset="0"/>
                        </a:rPr>
                        <a:t>Dosing out medications for one week’s worth and locking up the rest makes a person take more time and trouble (vs. ease) of accessing an unsafe amount.</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dirty="0">
                          <a:solidFill>
                            <a:schemeClr val="tx1">
                              <a:lumMod val="95000"/>
                              <a:lumOff val="5000"/>
                            </a:schemeClr>
                          </a:solidFill>
                          <a:latin typeface="Arial" panose="020B0604020202020204" pitchFamily="34" charset="0"/>
                          <a:cs typeface="Arial" panose="020B0604020202020204" pitchFamily="34" charset="0"/>
                        </a:rPr>
                        <a:t>People have a chance to change their mind.]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r h="3027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Debrief Discussion Question 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352599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dirty="0">
                          <a:solidFill>
                            <a:schemeClr val="tx1">
                              <a:lumMod val="95000"/>
                              <a:lumOff val="5000"/>
                            </a:schemeClr>
                          </a:solidFill>
                          <a:latin typeface="Arial" panose="020B0604020202020204" pitchFamily="34" charset="0"/>
                          <a:cs typeface="Arial" panose="020B0604020202020204" pitchFamily="34" charset="0"/>
                        </a:rPr>
                        <a:t>[ASK] </a:t>
                      </a:r>
                      <a:r>
                        <a:rPr lang="en-US" sz="1100" b="0" i="0" dirty="0">
                          <a:solidFill>
                            <a:schemeClr val="tx1">
                              <a:lumMod val="95000"/>
                              <a:lumOff val="5000"/>
                            </a:schemeClr>
                          </a:solidFill>
                          <a:latin typeface="Arial" panose="020B0604020202020204" pitchFamily="34" charset="0"/>
                          <a:cs typeface="Arial" panose="020B0604020202020204" pitchFamily="34" charset="0"/>
                        </a:rPr>
                        <a:t>What does LMS look like when you’ve identified warning signs? How does LMS reduce the risk of suicide when warning signs are present?</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the group emphasizes their physical distance, let them know you’ll discuss it on the next slide. If helpful, support the debrief discussion with the following examples.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baseline="0" dirty="0">
                          <a:solidFill>
                            <a:schemeClr val="dk1"/>
                          </a:solidFill>
                          <a:latin typeface="Arial" panose="020B0604020202020204" pitchFamily="34" charset="0"/>
                          <a:ea typeface="Verdana" panose="020B0604030504040204" pitchFamily="34" charset="0"/>
                          <a:cs typeface="Arial" panose="020B0604020202020204" pitchFamily="34" charset="0"/>
                        </a:rPr>
                        <a:t>Ask if the person has the means on their person or in the room. If the answer is yes, then separate the person from the means.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baseline="0" dirty="0">
                          <a:solidFill>
                            <a:schemeClr val="dk1"/>
                          </a:solidFill>
                          <a:latin typeface="Arial" panose="020B0604020202020204" pitchFamily="34" charset="0"/>
                          <a:ea typeface="Verdana" panose="020B0604030504040204" pitchFamily="34" charset="0"/>
                          <a:cs typeface="Arial" panose="020B0604020202020204" pitchFamily="34" charset="0"/>
                        </a:rPr>
                        <a:t>Ask them to hand the lethal means such as the weapon or drugs over to you or someone else they trust.</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baseline="0" dirty="0">
                          <a:solidFill>
                            <a:schemeClr val="dk1"/>
                          </a:solidFill>
                          <a:latin typeface="Arial" panose="020B0604020202020204" pitchFamily="34" charset="0"/>
                          <a:ea typeface="Verdana" panose="020B0604030504040204" pitchFamily="34" charset="0"/>
                          <a:cs typeface="Arial" panose="020B0604020202020204" pitchFamily="34" charset="0"/>
                        </a:rPr>
                        <a:t>LMS creates a physical barrier preventing the individual from quickly accessing the lethal means. </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baseline="0" dirty="0">
                          <a:solidFill>
                            <a:schemeClr val="dk1"/>
                          </a:solidFill>
                          <a:latin typeface="Arial" panose="020B0604020202020204" pitchFamily="34" charset="0"/>
                          <a:ea typeface="Verdana" panose="020B0604030504040204" pitchFamily="34" charset="0"/>
                          <a:cs typeface="Arial" panose="020B0604020202020204" pitchFamily="34" charset="0"/>
                        </a:rPr>
                        <a:t>The time and space provided by LMS can give an individual more time to get out of crisis and for another individual to intervene.]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As a reminder, do not put yourself in physical danger to remove lethal means. </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r h="3027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dirty="0">
                          <a:solidFill>
                            <a:schemeClr val="dk1"/>
                          </a:solidFill>
                          <a:latin typeface="Arial" panose="020B0604020202020204" pitchFamily="34" charset="0"/>
                          <a:ea typeface="Verdana" panose="020B0604030504040204" pitchFamily="34" charset="0"/>
                          <a:cs typeface="Arial" panose="020B0604020202020204" pitchFamily="34" charset="0"/>
                        </a:rPr>
                        <a:t>Transition</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11461274"/>
                  </a:ext>
                </a:extLst>
              </a:tr>
              <a:tr h="52643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Now, let’s have a look at what to do when you are </a:t>
                      </a:r>
                      <a:b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b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not physically present with a person in need.</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2242367"/>
                  </a:ext>
                </a:extLst>
              </a:tr>
            </a:tbl>
          </a:graphicData>
        </a:graphic>
      </p:graphicFrame>
      <p:sp>
        <p:nvSpPr>
          <p:cNvPr id="5" name="Rectangle 4"/>
          <p:cNvSpPr/>
          <p:nvPr/>
        </p:nvSpPr>
        <p:spPr>
          <a:xfrm>
            <a:off x="4032546"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7-B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5DACA56-0308-419D-A4DD-9620DB98C017}"/>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071383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673404848"/>
              </p:ext>
            </p:extLst>
          </p:nvPr>
        </p:nvGraphicFramePr>
        <p:xfrm>
          <a:off x="215809" y="3298662"/>
          <a:ext cx="4097461" cy="3379893"/>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how to implement lethal means safety when not physically present with the individual in need.</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483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Soldiers are not always physically present with the person in need.</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779681">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Many of our discussions thus far have been focused on how to go about lethal means safety for ourselves and for others when physically present.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Yet, the reality is that not all of your friends and family live locally. Most of you are in contact with them in some way whether that be social media, phone, texting apps, or email.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Even if you are not physically present, you can still address lethal means safety proactively and help to secure lethal means in the case of concern or crisis.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8-A</a:t>
            </a:r>
          </a:p>
        </p:txBody>
      </p:sp>
      <p:sp>
        <p:nvSpPr>
          <p:cNvPr id="10" name="TextBox 9"/>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Isosceles Triangle 8"/>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067060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55193671"/>
              </p:ext>
            </p:extLst>
          </p:nvPr>
        </p:nvGraphicFramePr>
        <p:xfrm>
          <a:off x="185013" y="361852"/>
          <a:ext cx="4170045" cy="5373830"/>
        </p:xfrm>
        <a:graphic>
          <a:graphicData uri="http://schemas.openxmlformats.org/drawingml/2006/table">
            <a:tbl>
              <a:tblPr firstRow="1" bandRow="1">
                <a:tableStyleId>{5C22544A-7EE6-4342-B048-85BDC9FD1C3A}</a:tableStyleId>
              </a:tblPr>
              <a:tblGrid>
                <a:gridCol w="414162">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66548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Ask Soldiers to share ideas for helping others with lethal means safety when they are not able to be physically present.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58428313"/>
                  </a:ext>
                </a:extLst>
              </a:tr>
              <a:tr h="2717949">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dirty="0">
                          <a:latin typeface="Arial" panose="020B0604020202020204" pitchFamily="34" charset="0"/>
                          <a:cs typeface="Arial" panose="020B0604020202020204" pitchFamily="34" charset="0"/>
                        </a:rPr>
                        <a:t>[ASK] </a:t>
                      </a:r>
                      <a:r>
                        <a:rPr lang="en-US" sz="1100" b="0" i="0" dirty="0">
                          <a:latin typeface="Arial" panose="020B0604020202020204" pitchFamily="34" charset="0"/>
                          <a:cs typeface="Arial" panose="020B0604020202020204" pitchFamily="34" charset="0"/>
                        </a:rPr>
                        <a:t>W</a:t>
                      </a:r>
                      <a:r>
                        <a:rPr lang="en-US" sz="1100" dirty="0">
                          <a:latin typeface="Arial" panose="020B0604020202020204" pitchFamily="34" charset="0"/>
                          <a:cs typeface="Arial" panose="020B0604020202020204" pitchFamily="34" charset="0"/>
                        </a:rPr>
                        <a:t>hat are some ways you can help others with lethal means safety when you’re not physically present?</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Allow for responses.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Consider prompting Soldiers to consider different levels of risk such as addressing it proactively (e.g., build protective factors), in time of concern (e.g.., notice risk factors), in time of crisis (e.g., detect warning signs). If helpful, support the debrief discussion with the following examples.</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Have a proactive conversation about the need for lethal means safety.</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Talk to them about establishing physical barriers (i.e., locks and safety).</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Express your concern for others (i.e., children).</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Talk to a mutual friend or family member that has the ability to be physically present.</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Call 911 if the person has said they are going to kill themselves and they have the means.] </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888316"/>
                  </a:ext>
                </a:extLst>
              </a:tr>
              <a:tr h="51582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lang="en-US" sz="1100" b="1" i="0" dirty="0">
                          <a:latin typeface="Arial" panose="020B060402020202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55995954"/>
                  </a:ext>
                </a:extLst>
              </a:tr>
              <a:tr h="515828">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dirty="0">
                          <a:latin typeface="Arial" panose="020B0604020202020204" pitchFamily="34" charset="0"/>
                          <a:cs typeface="Arial" panose="020B0604020202020204" pitchFamily="34" charset="0"/>
                        </a:rPr>
                        <a:t>Now that we’ve covered lethal means safety, let’s talk about your next steps.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463443"/>
                  </a:ext>
                </a:extLst>
              </a:tr>
            </a:tbl>
          </a:graphicData>
        </a:graphic>
      </p:graphicFrame>
      <p:sp>
        <p:nvSpPr>
          <p:cNvPr id="5" name="Rectangle 4"/>
          <p:cNvSpPr/>
          <p:nvPr/>
        </p:nvSpPr>
        <p:spPr>
          <a:xfrm>
            <a:off x="4031044"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8-B</a:t>
            </a:r>
          </a:p>
        </p:txBody>
      </p:sp>
      <p:sp>
        <p:nvSpPr>
          <p:cNvPr id="7" name="TextBox 6"/>
          <p:cNvSpPr txBox="1"/>
          <p:nvPr/>
        </p:nvSpPr>
        <p:spPr>
          <a:xfrm>
            <a:off x="3025050" y="47435"/>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E244201-6435-4796-8DF0-8BC020CD4B94}"/>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879844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432558889"/>
              </p:ext>
            </p:extLst>
          </p:nvPr>
        </p:nvGraphicFramePr>
        <p:xfrm>
          <a:off x="257411" y="3232621"/>
          <a:ext cx="4097461" cy="4967241"/>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5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88406" marR="88406" marT="48539" marB="4853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Soldiers to consider their next steps in implementing what they’ve gained from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today’s training and encourage them to talk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about suicide prevention with others.</a:t>
                      </a:r>
                    </a:p>
                  </a:txBody>
                  <a:tcPr marL="88406" marR="88406" marT="48539" marB="4853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88406" marR="88406" marT="48539" marB="485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88406" marR="88406" marT="48539" marB="485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Soldiers to identify one thing to implement from today’s training in the next week or two that can help lower the risk of suicide.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88406" marR="88406" marT="89429" marB="894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 in the ACE Base module and this +1 module.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everything that we’ve covered today, what is one thing you plan to do within the next week or two that can help lower the risk of suicide within your unit or your friends and family members?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Soldiers to consider specific, tangible actions. Examples may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 on one of the Army Values when tempted to avoid uncomfortable conversations or needing to address lethal means safety matters.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to a friend back home that may be struggling a bit about the need to lock up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their guns or medications.]</a:t>
                      </a:r>
                    </a:p>
                  </a:txBody>
                  <a:tcPr marL="88406" marR="88406" marT="89429" marB="8942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9-A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73208"/>
            <a:ext cx="2302666" cy="8585803"/>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818113" y="3360378"/>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406126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34706721"/>
              </p:ext>
            </p:extLst>
          </p:nvPr>
        </p:nvGraphicFramePr>
        <p:xfrm>
          <a:off x="194931" y="376865"/>
          <a:ext cx="4144506" cy="4097188"/>
        </p:xfrm>
        <a:graphic>
          <a:graphicData uri="http://schemas.openxmlformats.org/drawingml/2006/table">
            <a:tbl>
              <a:tblPr firstRow="1" bandRow="1">
                <a:tableStyleId>{5C22544A-7EE6-4342-B048-85BDC9FD1C3A}</a:tableStyleId>
              </a:tblPr>
              <a:tblGrid>
                <a:gridCol w="388623">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3027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Soldiers to talk to one another and to members of their Circle of Support about effective strategies to prevent suicide.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252204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your fellow Soldiers and others within your Circle of Support:</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Engage in meaningful conversations with unit members, friends, and family members to enhance communication and connection and to build trust.</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 until it’s a crisis situation.</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This is a natural transition to the next slide.]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bl>
          </a:graphicData>
        </a:graphic>
      </p:graphicFrame>
      <p:sp>
        <p:nvSpPr>
          <p:cNvPr id="5" name="Rectangle 4"/>
          <p:cNvSpPr/>
          <p:nvPr/>
        </p:nvSpPr>
        <p:spPr>
          <a:xfrm>
            <a:off x="4032546"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9-B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5DACA56-0308-419D-A4DD-9620DB98C017}"/>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510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949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i-B</a:t>
            </a:r>
          </a:p>
        </p:txBody>
      </p:sp>
      <p:sp>
        <p:nvSpPr>
          <p:cNvPr id="8" name="Rectangle 7">
            <a:extLst>
              <a:ext uri="{FF2B5EF4-FFF2-40B4-BE49-F238E27FC236}">
                <a16:creationId xmlns:a16="http://schemas.microsoft.com/office/drawing/2014/main" id="{AEC42057-D85E-47D2-A21F-F43475273095}"/>
              </a:ext>
            </a:extLst>
          </p:cNvPr>
          <p:cNvSpPr/>
          <p:nvPr/>
        </p:nvSpPr>
        <p:spPr>
          <a:xfrm>
            <a:off x="852250" y="717489"/>
            <a:ext cx="5245577" cy="354482"/>
          </a:xfrm>
          <a:prstGeom prst="rect">
            <a:avLst/>
          </a:prstGeom>
          <a:solidFill>
            <a:srgbClr val="FFCC00"/>
          </a:solidFill>
          <a:ln w="25400" cap="flat" cmpd="sng" algn="ctr">
            <a:solidFill>
              <a:srgbClr val="00956F"/>
            </a:solidFill>
            <a:prstDash val="solid"/>
            <a:miter lim="800000"/>
          </a:ln>
          <a:effectLst/>
        </p:spPr>
        <p:txBody>
          <a:bodyPr lIns="91592" tIns="45795" rIns="91592" bIns="45795" rtlCol="0" anchor="ctr"/>
          <a:lstStyle/>
          <a:p>
            <a:pPr algn="ctr" defTabSz="916105" fontAlgn="base">
              <a:spcBef>
                <a:spcPct val="0"/>
              </a:spcBef>
              <a:spcAft>
                <a:spcPct val="0"/>
              </a:spcAft>
              <a:defRPr/>
            </a:pPr>
            <a:r>
              <a:rPr lang="en-US" sz="1200" b="1" kern="0" dirty="0">
                <a:solidFill>
                  <a:prstClr val="black"/>
                </a:solidFill>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477357" y="1317771"/>
            <a:ext cx="6106799" cy="6915925"/>
          </a:xfrm>
          <a:prstGeom prst="rect">
            <a:avLst/>
          </a:prstGeom>
        </p:spPr>
        <p:txBody>
          <a:bodyPr lIns="97263" tIns="48630" rIns="97263" bIns="4863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16105">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a:p>
            <a:pPr defTabSz="916105">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65B38FD2-E148-43C5-B5AA-6A77BB546356}"/>
              </a:ext>
            </a:extLst>
          </p:cNvPr>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3" name="Notes Placeholder 1">
            <a:extLst>
              <a:ext uri="{FF2B5EF4-FFF2-40B4-BE49-F238E27FC236}">
                <a16:creationId xmlns:a16="http://schemas.microsoft.com/office/drawing/2014/main" id="{46768E73-54E0-D66B-6898-E8A77263D570}"/>
              </a:ext>
            </a:extLst>
          </p:cNvPr>
          <p:cNvSpPr txBox="1">
            <a:spLocks/>
          </p:cNvSpPr>
          <p:nvPr/>
        </p:nvSpPr>
        <p:spPr>
          <a:xfrm>
            <a:off x="852249" y="1070302"/>
            <a:ext cx="5245577" cy="7208386"/>
          </a:xfrm>
          <a:prstGeom prst="rect">
            <a:avLst/>
          </a:prstGeom>
        </p:spPr>
        <p:txBody>
          <a:bodyPr lIns="91611" tIns="45805" rIns="91611" bIns="45805"/>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458053"/>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training have evolved. In 2009, Ask, Care, Escort (ACE) training was introduced to update existing suicide prevention training and to respond to a rise in suicide rates. </a:t>
            </a:r>
          </a:p>
          <a:p>
            <a:pPr defTabSz="458053"/>
            <a:endParaRPr lang="en-US" dirty="0">
              <a:solidFill>
                <a:prstClr val="black"/>
              </a:solidFill>
              <a:latin typeface="Arial" panose="020B0604020202020204" pitchFamily="34" charset="0"/>
              <a:cs typeface="Arial" panose="020B0604020202020204" pitchFamily="34" charset="0"/>
            </a:endParaRPr>
          </a:p>
          <a:p>
            <a:pPr defTabSz="458053"/>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458053"/>
            <a:endParaRPr lang="en-US" dirty="0">
              <a:solidFill>
                <a:prstClr val="black"/>
              </a:solidFill>
              <a:latin typeface="Arial" panose="020B0604020202020204" pitchFamily="34" charset="0"/>
              <a:cs typeface="Arial" panose="020B0604020202020204" pitchFamily="34" charset="0"/>
            </a:endParaRPr>
          </a:p>
          <a:p>
            <a:pPr defTabSz="458053"/>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458053"/>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again and coined ACE Base + 1. The training now consists of a base module along with a menu of “+1” modules that the unit’s command team can choose from based upon the unit’s needs. Together, the base module and a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458053"/>
            <a:endParaRPr lang="en-US" dirty="0">
              <a:solidFill>
                <a:prstClr val="black"/>
              </a:solidFill>
              <a:latin typeface="Arial" panose="020B0604020202020204" pitchFamily="34" charset="0"/>
              <a:cs typeface="Arial" panose="020B0604020202020204" pitchFamily="34" charset="0"/>
            </a:endParaRPr>
          </a:p>
          <a:p>
            <a:pPr defTabSz="458053"/>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DA Civilians. A Soldier’s Circle of Support includes anyone who the Soldier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Circle of Support members the same knowledge and skills while using the same language and strategies can enable conversation between the Circle of Support member(s) and the Soldier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038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6FA6A6-7DDC-4F97-8EFD-926FE1E2AE04}"/>
              </a:ext>
            </a:extLst>
          </p:cNvPr>
          <p:cNvSpPr txBox="1"/>
          <p:nvPr/>
        </p:nvSpPr>
        <p:spPr>
          <a:xfrm>
            <a:off x="4611612" y="347554"/>
            <a:ext cx="2280762" cy="8659850"/>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83978564"/>
              </p:ext>
            </p:extLst>
          </p:nvPr>
        </p:nvGraphicFramePr>
        <p:xfrm>
          <a:off x="205429" y="3440864"/>
          <a:ext cx="4312722" cy="543099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551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resources</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047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Review available resources.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73607">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Prior to the training, look up local contact information and share this during the training. In the PowerPoint slides there are text boxes where local contact information can be added. Alternatively, these numbers can be handwritten and displayed in the front of the room. Ensure that participants are familiar with multiple resources. Encourage them to add the contact information directly into their phone (e.g., take a picture).]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resources presented include local resources, crisis hotlines, OCONUS emergency services, as well as lethal means safety resources.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these resources are not close by or accessible, the nearest Emergency Room can also be a good option. Ultimately, your best choice may simply be reaching out by phone to a crisis “hotline” or emergency services.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QR code at the bottom of the screen will take you to the DPRR LMS Communication Materials. In it you’ll find tipsheets and check lists for both Commanders and families.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link listed in the LMS Resources is the LMS Toolkit PDF which includes valuable information about safe storage, communication strategies, and more.</a:t>
                      </a:r>
                    </a:p>
                  </a:txBody>
                  <a:tcPr marL="99253" marR="99253" marT="96012" marB="960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7830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4" name="Rectangle 3">
            <a:extLst>
              <a:ext uri="{FF2B5EF4-FFF2-40B4-BE49-F238E27FC236}">
                <a16:creationId xmlns:a16="http://schemas.microsoft.com/office/drawing/2014/main" id="{13FEC2B6-B210-0371-1D75-707E8E503FA9}"/>
              </a:ext>
            </a:extLst>
          </p:cNvPr>
          <p:cNvSpPr/>
          <p:nvPr/>
        </p:nvSpPr>
        <p:spPr>
          <a:xfrm>
            <a:off x="4212194" y="8706956"/>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52180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522447730"/>
              </p:ext>
            </p:extLst>
          </p:nvPr>
        </p:nvGraphicFramePr>
        <p:xfrm>
          <a:off x="215807" y="3298659"/>
          <a:ext cx="4208432" cy="5716004"/>
        </p:xfrm>
        <a:graphic>
          <a:graphicData uri="http://schemas.openxmlformats.org/drawingml/2006/table">
            <a:tbl>
              <a:tblPr firstRow="1" bandRow="1">
                <a:tableStyleId>{5C22544A-7EE6-4342-B048-85BDC9FD1C3A}</a:tableStyleId>
              </a:tblPr>
              <a:tblGrid>
                <a:gridCol w="417975">
                  <a:extLst>
                    <a:ext uri="{9D8B030D-6E8A-4147-A177-3AD203B41FA5}">
                      <a16:colId xmlns:a16="http://schemas.microsoft.com/office/drawing/2014/main" val="20000"/>
                    </a:ext>
                  </a:extLst>
                </a:gridCol>
                <a:gridCol w="3790457">
                  <a:extLst>
                    <a:ext uri="{9D8B030D-6E8A-4147-A177-3AD203B41FA5}">
                      <a16:colId xmlns:a16="http://schemas.microsoft.com/office/drawing/2014/main" val="20001"/>
                    </a:ext>
                  </a:extLst>
                </a:gridCol>
              </a:tblGrid>
              <a:tr h="519744">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Conclude the training and empower Soldiers to take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650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Soldiers to take action in safely storing and securing lethal means.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675682">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truth is that you may know someone who is not storing their lethal means safely and might not show any signs for concern. That someone might be you.</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Consider those around you who may have access to those lethal means, and ask yourself, “What if?”</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 encourage you to make lethal means safety a topic of conversation with your peers as well as with your friends and family. While these conversations have potential to be awkward or uncomfortable – and in some cases not wanted – hopefully you recognize that talking about lethal means safety is needed.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Remember, you can use ACE as a way to build trust so if someone is in crisis then there is an open line of communication already established to where you can provide support. Furthermore, having a conversation about lethal means safety proactively will also equip you with knowledge as to their access to lethal means.</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Each individual has the responsibility and the power to make a positive difference when it comes to suicide prevention. Be the difference with your battle buddy, team, squad, company, and families.</a:t>
                      </a:r>
                      <a:endParaRPr lang="en-US" sz="110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Thank you all for being engaged in this conversation and taking on the challenge moving forward. </a:t>
                      </a:r>
                      <a:endParaRPr lang="en-US" sz="1100" dirty="0">
                        <a:latin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076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10-A</a:t>
            </a:r>
          </a:p>
        </p:txBody>
      </p:sp>
      <p:sp>
        <p:nvSpPr>
          <p:cNvPr id="10" name="TextBox 9"/>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TextBox 8">
            <a:extLst>
              <a:ext uri="{FF2B5EF4-FFF2-40B4-BE49-F238E27FC236}">
                <a16:creationId xmlns:a16="http://schemas.microsoft.com/office/drawing/2014/main" id="{BBAC2F0F-3F11-467A-B140-529B0E13B0FB}"/>
              </a:ext>
            </a:extLst>
          </p:cNvPr>
          <p:cNvSpPr txBox="1"/>
          <p:nvPr/>
        </p:nvSpPr>
        <p:spPr>
          <a:xfrm>
            <a:off x="4519477" y="373209"/>
            <a:ext cx="2302666" cy="870484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7" name="Rectangle 6">
            <a:extLst>
              <a:ext uri="{FF2B5EF4-FFF2-40B4-BE49-F238E27FC236}">
                <a16:creationId xmlns:a16="http://schemas.microsoft.com/office/drawing/2014/main" id="{C7DC4190-EE70-6FA3-67AE-6365D7B5A554}"/>
              </a:ext>
            </a:extLst>
          </p:cNvPr>
          <p:cNvSpPr/>
          <p:nvPr/>
        </p:nvSpPr>
        <p:spPr>
          <a:xfrm>
            <a:off x="4137404" y="8787144"/>
            <a:ext cx="286835" cy="2909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727" tIns="43363" rIns="86727" bIns="43363" rtlCol="0" anchor="ctr"/>
          <a:lstStyle/>
          <a:p>
            <a:pPr algn="ctr" defTabSz="437449">
              <a:defRPr/>
            </a:pPr>
            <a:endParaRPr lang="en-US" sz="1700" dirty="0">
              <a:solidFill>
                <a:prstClr val="white"/>
              </a:solidFill>
              <a:latin typeface="Calibri" panose="020F0502020204030204"/>
            </a:endParaRPr>
          </a:p>
        </p:txBody>
      </p:sp>
    </p:spTree>
    <p:extLst>
      <p:ext uri="{BB962C8B-B14F-4D97-AF65-F5344CB8AC3E}">
        <p14:creationId xmlns:p14="http://schemas.microsoft.com/office/powerpoint/2010/main" val="3253047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10-B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2869895" y="7614"/>
            <a:ext cx="3914649" cy="235212"/>
          </a:xfrm>
          <a:prstGeom prst="rect">
            <a:avLst/>
          </a:prstGeom>
          <a:noFill/>
        </p:spPr>
        <p:txBody>
          <a:bodyPr wrap="square" lIns="91611" tIns="45805" rIns="91611" bIns="45805" rtlCol="0">
            <a:noAutofit/>
          </a:bodyPr>
          <a:lstStyle/>
          <a:p>
            <a:pPr algn="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820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11-A</a:t>
            </a:r>
          </a:p>
        </p:txBody>
      </p:sp>
      <p:sp>
        <p:nvSpPr>
          <p:cNvPr id="5" name="TextBox 4"/>
          <p:cNvSpPr txBox="1"/>
          <p:nvPr/>
        </p:nvSpPr>
        <p:spPr>
          <a:xfrm>
            <a:off x="0" y="7614"/>
            <a:ext cx="3475038" cy="271617"/>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8" name="Rectangle 7"/>
          <p:cNvSpPr/>
          <p:nvPr/>
        </p:nvSpPr>
        <p:spPr>
          <a:xfrm>
            <a:off x="154448" y="279230"/>
            <a:ext cx="6629302" cy="9064191"/>
          </a:xfrm>
          <a:prstGeom prst="rect">
            <a:avLst/>
          </a:prstGeom>
        </p:spPr>
        <p:txBody>
          <a:bodyPr wrap="square" lIns="91611" tIns="45805" rIns="91611" bIns="45805">
            <a:spAutoFit/>
          </a:bodyPr>
          <a:lstStyle/>
          <a:p>
            <a:pPr indent="-458053" algn="ctr"/>
            <a:r>
              <a:rPr lang="en-US" sz="1100" b="1" dirty="0">
                <a:solidFill>
                  <a:prstClr val="black"/>
                </a:solidFill>
                <a:latin typeface="Arial" panose="020B0604020202020204" pitchFamily="34" charset="0"/>
                <a:cs typeface="Arial" panose="020B0604020202020204" pitchFamily="34" charset="0"/>
              </a:rPr>
              <a:t>References</a:t>
            </a:r>
          </a:p>
          <a:p>
            <a:pPr indent="-458053"/>
            <a:r>
              <a:rPr lang="en-US" sz="1100" b="1" u="sng" dirty="0">
                <a:solidFill>
                  <a:prstClr val="black"/>
                </a:solidFill>
                <a:latin typeface="Arial" panose="020B0604020202020204" pitchFamily="34" charset="0"/>
                <a:cs typeface="Arial" panose="020B0604020202020204" pitchFamily="34" charset="0"/>
              </a:rPr>
              <a:t>Army Publications</a:t>
            </a:r>
          </a:p>
          <a:p>
            <a:pPr indent="-458053"/>
            <a:endParaRPr lang="en-US" sz="1100" b="1" u="sng"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Health Promotion </a:t>
            </a:r>
            <a:r>
              <a:rPr lang="en-US" sz="1100" dirty="0">
                <a:solidFill>
                  <a:prstClr val="black"/>
                </a:solidFill>
                <a:latin typeface="Arial" panose="020B0604020202020204" pitchFamily="34" charset="0"/>
                <a:cs typeface="Arial" panose="020B0604020202020204" pitchFamily="34" charset="0"/>
              </a:rPr>
              <a:t>(AR-300-63). 	https://armypubs.army.mil/epubs/DR_pubs/DR_a/pdf/web/ARN15595_R600_63_admin_FINAL.p	df</a:t>
            </a:r>
            <a:endParaRPr lang="en-US" sz="1100" dirty="0">
              <a:latin typeface="Arial" panose="020B0604020202020204" pitchFamily="34" charset="0"/>
              <a:cs typeface="Arial" panose="020B0604020202020204" pitchFamily="34" charset="0"/>
            </a:endParaRP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(2019). </a:t>
            </a:r>
            <a:r>
              <a:rPr lang="en-US" sz="1100" i="1" dirty="0">
                <a:solidFill>
                  <a:prstClr val="black"/>
                </a:solidFill>
                <a:latin typeface="Arial" panose="020B0604020202020204" pitchFamily="34" charset="0"/>
                <a:cs typeface="Arial" panose="020B0604020202020204" pitchFamily="34" charset="0"/>
              </a:rPr>
              <a:t>Army Leadership and the Profession </a:t>
            </a:r>
            <a:r>
              <a:rPr lang="en-US" sz="1100" dirty="0">
                <a:solidFill>
                  <a:prstClr val="black"/>
                </a:solidFill>
                <a:latin typeface="Arial" panose="020B0604020202020204" pitchFamily="34" charset="0"/>
                <a:cs typeface="Arial" panose="020B0604020202020204" pitchFamily="34" charset="0"/>
              </a:rPr>
              <a:t>(ADP 6-22). 	https://armypubs.army.mil/epubs/DR_pubs/DR_a/ARN20039-ADP_6-22-001-WEB-0.pdf</a:t>
            </a: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Team Building </a:t>
            </a:r>
            <a:r>
              <a:rPr lang="en-US" sz="1100" dirty="0">
                <a:solidFill>
                  <a:prstClr val="black"/>
                </a:solidFill>
                <a:latin typeface="Arial" panose="020B0604020202020204" pitchFamily="34" charset="0"/>
                <a:cs typeface="Arial" panose="020B0604020202020204" pitchFamily="34" charset="0"/>
              </a:rPr>
              <a:t>(ATP 6-22.6). 	https://armypubs.army.mil/epubs/DR_pubs/DR_a/pdf/web/atp6_22x6%20FINAL.pdf</a:t>
            </a: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(2016). </a:t>
            </a:r>
            <a:r>
              <a:rPr lang="en-US" sz="1100" i="1" dirty="0">
                <a:solidFill>
                  <a:prstClr val="black"/>
                </a:solidFill>
                <a:latin typeface="Arial" panose="020B0604020202020204" pitchFamily="34" charset="0"/>
                <a:cs typeface="Arial" panose="020B0604020202020204" pitchFamily="34" charset="0"/>
              </a:rPr>
              <a:t>A Leader’s Guide to Soldier Health and Fitness </a:t>
            </a:r>
            <a:r>
              <a:rPr lang="en-US" sz="1100" dirty="0">
                <a:solidFill>
                  <a:prstClr val="black"/>
                </a:solidFill>
                <a:latin typeface="Arial" panose="020B0604020202020204" pitchFamily="34" charset="0"/>
                <a:cs typeface="Arial" panose="020B0604020202020204" pitchFamily="34" charset="0"/>
              </a:rPr>
              <a:t>(ATP 6-22.5). 	https://armypubs.army.mil/epubs/DR_pubs/DR_a/pdf/web/atp6_22x5.pdf</a:t>
            </a: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Health Promotion, Risk Reduction, and Suicide Prevention </a:t>
            </a:r>
            <a:r>
              <a:rPr lang="en-US" sz="1100" dirty="0">
                <a:solidFill>
                  <a:prstClr val="black"/>
                </a:solidFill>
                <a:latin typeface="Arial" panose="020B0604020202020204" pitchFamily="34" charset="0"/>
                <a:cs typeface="Arial" panose="020B0604020202020204" pitchFamily="34" charset="0"/>
              </a:rPr>
              <a:t>(DA PAM 	600-24). https://armypubs.army.mil/epubs/DR_pubs/DR_a/pdf/web/p600_24.pdf</a:t>
            </a: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b="1" u="sng" dirty="0">
                <a:solidFill>
                  <a:prstClr val="black"/>
                </a:solidFill>
                <a:latin typeface="Arial" panose="020B0604020202020204" pitchFamily="34" charset="0"/>
                <a:cs typeface="Arial" panose="020B0604020202020204" pitchFamily="34" charset="0"/>
              </a:rPr>
              <a:t>Other Publications</a:t>
            </a:r>
          </a:p>
          <a:p>
            <a:pPr indent="-458053"/>
            <a:endParaRPr lang="en-US" sz="1100" b="1" u="sng" dirty="0">
              <a:solidFill>
                <a:prstClr val="black"/>
              </a:solidFill>
              <a:latin typeface="Arial" panose="020B0604020202020204" pitchFamily="34" charset="0"/>
              <a:cs typeface="Arial" panose="020B0604020202020204" pitchFamily="34" charset="0"/>
            </a:endParaRPr>
          </a:p>
          <a:p>
            <a:pPr marL="0" marR="0">
              <a:spcBef>
                <a:spcPts val="0"/>
              </a:spcBef>
              <a:spcAft>
                <a:spcPts val="0"/>
              </a:spcAft>
            </a:pP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Anestis, M. D., &amp; Bryan, C. J. (2013). Means and capacity for suicidal behavior: a comparison of the 	ratio of suicide attempts and deaths by suicide in the US military and general population.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Journal 	of affective disorders</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148</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(1), 42–47. https://doi.org/10.1016/j.jad.2012.11.045</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endParaRPr lang="en-US" sz="1100" dirty="0">
              <a:solidFill>
                <a:srgbClr val="212121"/>
              </a:solidFill>
              <a:latin typeface="Arial" panose="020B0604020202020204" pitchFamily="34" charset="0"/>
              <a:ea typeface="Calibri" panose="020F0502020204030204" pitchFamily="34" charset="0"/>
              <a:cs typeface="Arial" panose="020B0604020202020204" pitchFamily="34" charset="0"/>
            </a:endParaRPr>
          </a:p>
          <a:p>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Barber, C. W., &amp; Miller, M. J. (2014). Reducing a suicidal person's access to lethal means of suicide: a 	research agenda.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American journal of preventive medicine</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47</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(3 Suppl 2), S264–S272. 	https://doi.org/10.1016/j.ampere.2014.05.028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Bowersox, N. W., Jagusch, J., Garlick, J., Chen, J. I., &amp; Pfeiffer, P. N. (2021). Peer-based interventions 	targeting suicide prevention: A scoping review. </a:t>
            </a:r>
            <a:r>
              <a:rPr lang="en-US" sz="1100" i="1" dirty="0">
                <a:latin typeface="Arial" panose="020B0604020202020204" pitchFamily="34" charset="0"/>
                <a:cs typeface="Arial" panose="020B0604020202020204" pitchFamily="34" charset="0"/>
              </a:rPr>
              <a:t>American Journal of Community Psychology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68</a:t>
            </a:r>
            <a:r>
              <a:rPr lang="en-US" sz="1100" dirty="0">
                <a:latin typeface="Arial" panose="020B0604020202020204" pitchFamily="34" charset="0"/>
                <a:cs typeface="Arial" panose="020B0604020202020204" pitchFamily="34" charset="0"/>
              </a:rPr>
              <a:t>(1-	2), 232–248. https://doi.org/10.1002/ajcp.12510</a:t>
            </a:r>
          </a:p>
          <a:p>
            <a:endParaRPr lang="en-US" sz="1100" dirty="0">
              <a:latin typeface="Arial" panose="020B0604020202020204" pitchFamily="34" charset="0"/>
              <a:cs typeface="Arial" panose="020B0604020202020204" pitchFamily="34" charset="0"/>
            </a:endParaRPr>
          </a:p>
          <a:p>
            <a:pPr marL="437449" indent="-437449" defTabSz="437449">
              <a:defRPr/>
            </a:pPr>
            <a:r>
              <a:rPr lang="en-US" sz="1100" dirty="0">
                <a:solidFill>
                  <a:prstClr val="black"/>
                </a:solidFill>
                <a:latin typeface="Arial" panose="020B0604020202020204" pitchFamily="34" charset="0"/>
                <a:cs typeface="Arial" panose="020B0604020202020204" pitchFamily="34" charset="0"/>
              </a:rPr>
              <a:t>Cerel, J., Brown, M. M., Maple, M., Singleton, M., Van de Venne, J., Moore, M., &amp; Flaherty, C. (2019). How many people are exposed to suicide? Not six. Suicide and Life‐Threatening Behavior, 49(2), 529-534.</a:t>
            </a:r>
            <a:endParaRPr lang="en-US" sz="1100" dirty="0">
              <a:latin typeface="Arial" panose="020B0604020202020204" pitchFamily="34" charset="0"/>
              <a:cs typeface="Arial" panose="020B0604020202020204" pitchFamily="34" charset="0"/>
            </a:endParaRP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Defense Suicide Prevention Office. (2016). </a:t>
            </a:r>
            <a:r>
              <a:rPr lang="en-US" sz="1100" i="1" dirty="0">
                <a:solidFill>
                  <a:prstClr val="black"/>
                </a:solidFill>
                <a:latin typeface="Arial" panose="020B0604020202020204" pitchFamily="34" charset="0"/>
                <a:cs typeface="Arial" panose="020B0604020202020204" pitchFamily="34" charset="0"/>
              </a:rPr>
              <a:t>Suicide Prevention Training Competency Framework: A 	competency framework for all members and targeted sub-groups across the Department of 	Defense. </a:t>
            </a:r>
            <a:r>
              <a:rPr lang="en-US" sz="1100" dirty="0">
                <a:solidFill>
                  <a:prstClr val="black"/>
                </a:solidFill>
                <a:latin typeface="Arial" panose="020B0604020202020204" pitchFamily="34" charset="0"/>
                <a:cs typeface="Arial" panose="020B0604020202020204" pitchFamily="34" charset="0"/>
              </a:rPr>
              <a:t>https://www.dspo.mil/Portals/113/Documents/Final%20Signed%20Competency%20</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Framework%202016.pdf?ver=2018-02-07-111806-747</a:t>
            </a:r>
          </a:p>
          <a:p>
            <a:endParaRPr lang="en-US" sz="1100" dirty="0">
              <a:solidFill>
                <a:prstClr val="black"/>
              </a:solidFill>
              <a:latin typeface="Arial" panose="020B0604020202020204" pitchFamily="34" charset="0"/>
              <a:cs typeface="Arial" panose="020B0604020202020204" pitchFamily="34" charset="0"/>
            </a:endParaRPr>
          </a:p>
          <a:p>
            <a:pPr marL="437449" indent="-437449"/>
            <a:r>
              <a:rPr lang="en-US" sz="1100" dirty="0">
                <a:solidFill>
                  <a:prstClr val="black"/>
                </a:solidFill>
                <a:latin typeface="Arial" panose="020B0604020202020204" pitchFamily="34" charset="0"/>
                <a:cs typeface="Arial" panose="020B0604020202020204" pitchFamily="34" charset="0"/>
              </a:rPr>
              <a:t>Department of Defense. (2022, Oct. 20). Secretary of Defense Lloyd J. Austin III’s Statement on DoD Annual Suicide Report (CY2021). https://www.defense.gov/News/Releases/Release/Article/3193957/secretary-of-defense-lloyd-j-austin-iiis-statement-on-dod-annual-suicide-report/</a:t>
            </a:r>
          </a:p>
          <a:p>
            <a:pPr lvl="0"/>
            <a:endParaRPr lang="en-US" sz="1100" dirty="0">
              <a:solidFill>
                <a:prstClr val="black"/>
              </a:solidFill>
              <a:latin typeface="Arial" panose="020B0604020202020204" pitchFamily="34" charset="0"/>
              <a:cs typeface="Arial" panose="020B0604020202020204" pitchFamily="34" charset="0"/>
            </a:endParaRPr>
          </a:p>
          <a:p>
            <a:pPr marL="442006" indent="-442006"/>
            <a:r>
              <a:rPr lang="en-US" sz="1100" dirty="0">
                <a:solidFill>
                  <a:prstClr val="black"/>
                </a:solidFill>
                <a:latin typeface="Arial" panose="020B0604020202020204" pitchFamily="34" charset="0"/>
                <a:cs typeface="Arial" panose="020B0604020202020204" pitchFamily="34" charset="0"/>
              </a:rPr>
              <a:t>Department of Defense. (2022). </a:t>
            </a:r>
            <a:r>
              <a:rPr lang="en-US" sz="1100" i="1" dirty="0">
                <a:solidFill>
                  <a:prstClr val="black"/>
                </a:solidFill>
                <a:latin typeface="Arial" panose="020B0604020202020204" pitchFamily="34" charset="0"/>
                <a:cs typeface="Arial" panose="020B0604020202020204" pitchFamily="34" charset="0"/>
              </a:rPr>
              <a:t>Quarterly Suicide Report (QSR) 4</a:t>
            </a:r>
            <a:r>
              <a:rPr lang="en-US" sz="1100" i="1" baseline="30000" dirty="0">
                <a:solidFill>
                  <a:prstClr val="black"/>
                </a:solidFill>
                <a:latin typeface="Arial" panose="020B0604020202020204" pitchFamily="34" charset="0"/>
                <a:cs typeface="Arial" panose="020B0604020202020204" pitchFamily="34" charset="0"/>
              </a:rPr>
              <a:t>th</a:t>
            </a:r>
            <a:r>
              <a:rPr lang="en-US" sz="1100" i="1" dirty="0">
                <a:solidFill>
                  <a:prstClr val="black"/>
                </a:solidFill>
                <a:latin typeface="Arial" panose="020B0604020202020204" pitchFamily="34" charset="0"/>
                <a:cs typeface="Arial" panose="020B0604020202020204" pitchFamily="34" charset="0"/>
              </a:rPr>
              <a:t> Quarter, CY 2022</a:t>
            </a:r>
            <a:r>
              <a:rPr lang="en-US" sz="1100" dirty="0">
                <a:solidFill>
                  <a:prstClr val="black"/>
                </a:solidFill>
                <a:latin typeface="Arial" panose="020B0604020202020204" pitchFamily="34" charset="0"/>
                <a:cs typeface="Arial" panose="020B0604020202020204" pitchFamily="34" charset="0"/>
              </a:rPr>
              <a:t>. 	 https://www.dspo.mil/Portals/113/Documents/2022QSR/TAB%20A%20-%20QSR%20Rpt_Q4%20CY22_vf.pdf</a:t>
            </a:r>
          </a:p>
          <a:p>
            <a:pPr lvl="0"/>
            <a:endParaRPr lang="en-US" sz="1100" dirty="0">
              <a:solidFill>
                <a:prstClr val="black"/>
              </a:solidFill>
              <a:latin typeface="Arial" panose="020B0604020202020204" pitchFamily="34" charset="0"/>
              <a:cs typeface="Arial" panose="020B0604020202020204" pitchFamily="34" charset="0"/>
            </a:endParaRPr>
          </a:p>
          <a:p>
            <a:pPr lvl="0"/>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842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11-B</a:t>
            </a:r>
          </a:p>
        </p:txBody>
      </p:sp>
      <p:sp>
        <p:nvSpPr>
          <p:cNvPr id="8" name="Rectangle 7"/>
          <p:cNvSpPr/>
          <p:nvPr/>
        </p:nvSpPr>
        <p:spPr>
          <a:xfrm>
            <a:off x="154448" y="279230"/>
            <a:ext cx="6629302" cy="8725637"/>
          </a:xfrm>
          <a:prstGeom prst="rect">
            <a:avLst/>
          </a:prstGeom>
        </p:spPr>
        <p:txBody>
          <a:bodyPr wrap="square" lIns="91611" tIns="45805" rIns="91611" bIns="45805">
            <a:spAutoFit/>
          </a:bodyPr>
          <a:lstStyle/>
          <a:p>
            <a:pPr indent="-458053" algn="ctr"/>
            <a:r>
              <a:rPr lang="en-US" sz="1100" b="1" dirty="0">
                <a:solidFill>
                  <a:prstClr val="black"/>
                </a:solidFill>
                <a:latin typeface="Arial" panose="020B0604020202020204" pitchFamily="34" charset="0"/>
                <a:cs typeface="Arial" panose="020B0604020202020204" pitchFamily="34" charset="0"/>
              </a:rPr>
              <a:t>References (cont.)</a:t>
            </a:r>
          </a:p>
          <a:p>
            <a:pPr lvl="0"/>
            <a:endParaRPr lang="en-US" sz="1100" dirty="0">
              <a:solidFill>
                <a:prstClr val="black"/>
              </a:solidFill>
              <a:latin typeface="Arial" panose="020B0604020202020204" pitchFamily="34" charset="0"/>
              <a:cs typeface="Arial" panose="020B0604020202020204" pitchFamily="34" charset="0"/>
            </a:endParaRPr>
          </a:p>
          <a:p>
            <a:pPr marL="442006" indent="-442006"/>
            <a:r>
              <a:rPr lang="en-US" sz="1100" dirty="0">
                <a:solidFill>
                  <a:prstClr val="black"/>
                </a:solidFill>
                <a:latin typeface="Arial" panose="020B0604020202020204" pitchFamily="34" charset="0"/>
                <a:cs typeface="Arial" panose="020B0604020202020204" pitchFamily="34" charset="0"/>
              </a:rPr>
              <a:t>Department of Defense. (2022). </a:t>
            </a:r>
            <a:r>
              <a:rPr lang="en-US" sz="1100" i="1" dirty="0">
                <a:solidFill>
                  <a:prstClr val="black"/>
                </a:solidFill>
                <a:latin typeface="Arial" panose="020B0604020202020204" pitchFamily="34" charset="0"/>
                <a:cs typeface="Arial" panose="020B0604020202020204" pitchFamily="34" charset="0"/>
              </a:rPr>
              <a:t>Annual Suicide Report Calendar Year 2021</a:t>
            </a:r>
            <a:r>
              <a:rPr lang="en-US" sz="1100" dirty="0">
                <a:solidFill>
                  <a:prstClr val="black"/>
                </a:solidFill>
                <a:latin typeface="Arial" panose="020B0604020202020204" pitchFamily="34" charset="0"/>
                <a:cs typeface="Arial" panose="020B0604020202020204" pitchFamily="34" charset="0"/>
              </a:rPr>
              <a:t>. 	 https://www.dspo.mil/Portals/113/Documents/2022%20ASR/Annual%20Report%20on%20Suicide%20in%20the%20Military%20CY%202021%20with%20CY21%20DoDSER%20(1).pdf?ver=tat8FRrUhH2IlndFrCGbsA%3d%3d</a:t>
            </a:r>
          </a:p>
          <a:p>
            <a:pPr lvl="0"/>
            <a:r>
              <a:rPr lang="en-US" sz="1100" dirty="0">
                <a:solidFill>
                  <a:prstClr val="black"/>
                </a:solidFill>
                <a:latin typeface="Arial" panose="020B0604020202020204" pitchFamily="34" charset="0"/>
                <a:cs typeface="Arial" panose="020B0604020202020204" pitchFamily="34" charset="0"/>
              </a:rPr>
              <a:t>	</a:t>
            </a:r>
          </a:p>
          <a:p>
            <a:pPr lvl="0"/>
            <a:r>
              <a:rPr lang="en-US" sz="1100" dirty="0">
                <a:solidFill>
                  <a:prstClr val="black"/>
                </a:solidFill>
                <a:latin typeface="Arial" panose="020B0604020202020204" pitchFamily="34" charset="0"/>
                <a:cs typeface="Arial" panose="020B0604020202020204" pitchFamily="34" charset="0"/>
              </a:rPr>
              <a:t>Drollinger, T., Comer, L. B., &amp; Warrington, P. T. (2006). Development and validation of the active 	empathetic listening scale. </a:t>
            </a:r>
            <a:r>
              <a:rPr lang="en-US" sz="1100" i="1" dirty="0">
                <a:solidFill>
                  <a:prstClr val="black"/>
                </a:solidFill>
                <a:latin typeface="Arial" panose="020B0604020202020204" pitchFamily="34" charset="0"/>
                <a:cs typeface="Arial" panose="020B0604020202020204" pitchFamily="34" charset="0"/>
              </a:rPr>
              <a:t>Psychology &amp; Marketing, 23</a:t>
            </a:r>
            <a:r>
              <a:rPr lang="en-US" sz="1100" dirty="0">
                <a:solidFill>
                  <a:prstClr val="black"/>
                </a:solidFill>
                <a:latin typeface="Arial" panose="020B0604020202020204" pitchFamily="34" charset="0"/>
                <a:cs typeface="Arial" panose="020B0604020202020204" pitchFamily="34" charset="0"/>
              </a:rPr>
              <a:t>(2), 161-180. 	https://doi.org/10.1002/mar.20105 </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Griffith, J. &amp; Bryan, C. J. (2018). Preventing suicides in the U.S. Military. </a:t>
            </a:r>
            <a:r>
              <a:rPr lang="en-US" sz="1100" i="1" dirty="0">
                <a:solidFill>
                  <a:prstClr val="black"/>
                </a:solidFill>
                <a:latin typeface="Arial" panose="020B0604020202020204" pitchFamily="34" charset="0"/>
                <a:cs typeface="Arial" panose="020B0604020202020204" pitchFamily="34" charset="0"/>
              </a:rPr>
              <a:t>Psychological Services, 15</a:t>
            </a:r>
            <a:r>
              <a:rPr lang="en-US" sz="1100" dirty="0">
                <a:solidFill>
                  <a:prstClr val="black"/>
                </a:solidFill>
                <a:latin typeface="Arial" panose="020B0604020202020204" pitchFamily="34" charset="0"/>
                <a:cs typeface="Arial" panose="020B0604020202020204" pitchFamily="34" charset="0"/>
              </a:rPr>
              <a:t>(3), 	251-	261. http://dx.doi.org/10.1037/ser0000225 </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Hangartner, R. B., Totura, C. M. W., Labouliere, C. D., Gryglewicz, K., &amp; Karver, M. S. (2019). 	Benchmarking the "Question, Persuade, Refer" Program Against Evaluations of Established 	Suicide Prevention Gatekeeper Trainings.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49</a:t>
            </a:r>
            <a:r>
              <a:rPr lang="en-US" sz="1100" dirty="0">
                <a:latin typeface="Arial" panose="020B0604020202020204" pitchFamily="34" charset="0"/>
                <a:cs typeface="Arial" panose="020B0604020202020204" pitchFamily="34" charset="0"/>
              </a:rPr>
              <a:t>(2), 353–370. 	https://doi.org/10.1111/sltb.12430</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Litteken, C., &amp; Sale, E. (2018). Long-Term Effectiveness of the Question, Persuade, Refer (QPR) 	Suicide Prevention Gatekeeper Training Program: Lessons from Missouri. </a:t>
            </a:r>
            <a:r>
              <a:rPr lang="en-US" sz="1100" i="1" dirty="0">
                <a:latin typeface="Arial" panose="020B0604020202020204" pitchFamily="34" charset="0"/>
                <a:cs typeface="Arial" panose="020B0604020202020204" pitchFamily="34" charset="0"/>
              </a:rPr>
              <a:t>Community Mental 	Health 	Journal</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54</a:t>
            </a:r>
            <a:r>
              <a:rPr lang="en-US" sz="1100" dirty="0">
                <a:latin typeface="Arial" panose="020B0604020202020204" pitchFamily="34" charset="0"/>
                <a:cs typeface="Arial" panose="020B0604020202020204" pitchFamily="34" charset="0"/>
              </a:rPr>
              <a:t>(3), 282–292. https://doi.org/10.1007/s10597-017-0158-z</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Nock, M. K., Deming, C. A., Fullerton, C. S., Gilman, S. E., Goldenberg, M., Kessler, R. C., McCarroll, J. 	E., McLaughlin, K. A., Peterson, C., Schoenbaum, M., Stanley, B., &amp; Ursano, R. J. (2013). 	Suicide among soldiers: a review of psychosocial risk and protective factors. </a:t>
            </a:r>
            <a:r>
              <a:rPr lang="en-US" sz="1100" i="1" dirty="0">
                <a:latin typeface="Arial" panose="020B0604020202020204" pitchFamily="34" charset="0"/>
                <a:cs typeface="Arial" panose="020B0604020202020204" pitchFamily="34" charset="0"/>
              </a:rPr>
              <a:t>Psychiatry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76</a:t>
            </a:r>
            <a:r>
              <a:rPr lang="en-US" sz="1100" dirty="0">
                <a:latin typeface="Arial" panose="020B0604020202020204" pitchFamily="34" charset="0"/>
                <a:cs typeface="Arial" panose="020B0604020202020204" pitchFamily="34" charset="0"/>
              </a:rPr>
              <a:t>(2), 	97–125. https://doi.org/10.1521/psyc.2013.76.2.97</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Peterson, A. L., Monahan, M. F., Bender, A. M., Gryglewicz, K., &amp; Karver, M. S. (2021). Don't Invite 	Everyone! Training Variables Impacting the Effectiveness of QPR Trainings. </a:t>
            </a:r>
            <a:r>
              <a:rPr lang="en-US" sz="1100" i="1" dirty="0">
                <a:latin typeface="Arial" panose="020B0604020202020204" pitchFamily="34" charset="0"/>
                <a:cs typeface="Arial" panose="020B0604020202020204" pitchFamily="34" charset="0"/>
              </a:rPr>
              <a:t>Administration and 	Policy 	in Mental Health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48</a:t>
            </a:r>
            <a:r>
              <a:rPr lang="en-US" sz="1100" dirty="0">
                <a:latin typeface="Arial" panose="020B0604020202020204" pitchFamily="34" charset="0"/>
                <a:cs typeface="Arial" panose="020B0604020202020204" pitchFamily="34" charset="0"/>
              </a:rPr>
              <a:t>(2), 343–353. https://doi.org/10.1007/s10488-020-01078-3</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Pietrzak, R. H., Johnson, D. C., Goldstein, M. B., Malley, J. C., Rivers, A. J., Morgan, C. A., &amp; 	Southwick, S. 	M. (2010). Psychosocial buffers of traumatic stress, depressive symptoms, and 	psychosocial difficulties in veterans of Operations Enduring Freedom and Iraqi Freedom: the role 	of resilience, unit support, and postdeployment social support. </a:t>
            </a:r>
            <a:r>
              <a:rPr lang="en-US" sz="1100" i="1" dirty="0">
                <a:latin typeface="Arial" panose="020B0604020202020204" pitchFamily="34" charset="0"/>
                <a:cs typeface="Arial" panose="020B0604020202020204" pitchFamily="34" charset="0"/>
              </a:rPr>
              <a:t>Journal of Affective Disorders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120</a:t>
            </a:r>
            <a:r>
              <a:rPr lang="en-US" sz="1100" dirty="0">
                <a:latin typeface="Arial" panose="020B0604020202020204" pitchFamily="34" charset="0"/>
                <a:cs typeface="Arial" panose="020B0604020202020204" pitchFamily="34" charset="0"/>
              </a:rPr>
              <a:t>(1-3), 188–192. https://doi.org/10.1016/j.jad.2009.04.015</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Rosa, L. (2014). Reach Out! Suicide prevention using QPR (Question, Persuade, Refer). </a:t>
            </a:r>
            <a:r>
              <a:rPr lang="en-US" sz="1100" i="1" dirty="0">
                <a:solidFill>
                  <a:prstClr val="black"/>
                </a:solidFill>
                <a:latin typeface="Arial" panose="020B0604020202020204" pitchFamily="34" charset="0"/>
                <a:cs typeface="Arial" panose="020B0604020202020204" pitchFamily="34" charset="0"/>
              </a:rPr>
              <a:t>Louisiana Bar 	Journal, 62</a:t>
            </a:r>
            <a:r>
              <a:rPr lang="en-US" sz="1100" dirty="0">
                <a:solidFill>
                  <a:prstClr val="black"/>
                </a:solidFill>
                <a:latin typeface="Arial" panose="020B0604020202020204" pitchFamily="34" charset="0"/>
                <a:cs typeface="Arial" panose="020B0604020202020204" pitchFamily="34" charset="0"/>
              </a:rPr>
              <a:t>(4), 267. https://www.lsba.org/documents/publications/BarJournal/Journal-Dec14-	Jan15.pdf</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Rudd, M. D., Berman, A. L., Joiner, T. E., Jr, Nock, M. K., Silverman, M. M., Mandrusiak, M., Van Orden, 	K., &amp; Witte, T. (2006). Warning signs for suicide: theory, research, and clinical applications.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36</a:t>
            </a:r>
            <a:r>
              <a:rPr lang="en-US" sz="1100" dirty="0">
                <a:latin typeface="Arial" panose="020B0604020202020204" pitchFamily="34" charset="0"/>
                <a:cs typeface="Arial" panose="020B0604020202020204" pitchFamily="34" charset="0"/>
              </a:rPr>
              <a:t>(3), 255–262. https://doi.org/10.1521/suli.2006.36.3.255</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Sarchiapone, M., Mandelli, L., Iosue, M., Andrisano, C., &amp; Roy, A. (2011). Controlling access to suicide 	means.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International journal of environmental research and public health</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8</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(12), 4550–4562. 	</a:t>
            </a:r>
            <a:r>
              <a:rPr lang="en-US" sz="1100" dirty="0">
                <a:solidFill>
                  <a:srgbClr val="212121"/>
                </a:solidFill>
                <a:latin typeface="Arial" panose="020B0604020202020204" pitchFamily="34" charset="0"/>
                <a:ea typeface="Calibri" panose="020F0502020204030204" pitchFamily="34" charset="0"/>
                <a:cs typeface="Arial" panose="020B0604020202020204" pitchFamily="34" charset="0"/>
              </a:rPr>
              <a:t>https://doi.org/10.3390/ijerph8134550</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lvl="0"/>
            <a:endParaRPr lang="en-US" sz="1100" dirty="0">
              <a:solidFill>
                <a:prstClr val="black"/>
              </a:solidFill>
              <a:latin typeface="Arial" panose="020B0604020202020204" pitchFamily="34" charset="0"/>
              <a:cs typeface="Arial" panose="020B0604020202020204" pitchFamily="34" charset="0"/>
            </a:endParaRPr>
          </a:p>
          <a:p>
            <a:pPr indent="-458053"/>
            <a:endParaRPr lang="en-US" sz="1100" dirty="0">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317E22-2AD4-4A09-A23C-B42ED4906602}"/>
              </a:ext>
            </a:extLst>
          </p:cNvPr>
          <p:cNvSpPr txBox="1"/>
          <p:nvPr/>
        </p:nvSpPr>
        <p:spPr>
          <a:xfrm>
            <a:off x="3718692" y="44019"/>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4031801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12-A</a:t>
            </a:r>
          </a:p>
        </p:txBody>
      </p:sp>
      <p:sp>
        <p:nvSpPr>
          <p:cNvPr id="2" name="TextBox 1">
            <a:extLst>
              <a:ext uri="{FF2B5EF4-FFF2-40B4-BE49-F238E27FC236}">
                <a16:creationId xmlns:a16="http://schemas.microsoft.com/office/drawing/2014/main" id="{2D3A7834-483F-0DF9-070F-15387F0E6185}"/>
              </a:ext>
            </a:extLst>
          </p:cNvPr>
          <p:cNvSpPr txBox="1"/>
          <p:nvPr/>
        </p:nvSpPr>
        <p:spPr>
          <a:xfrm>
            <a:off x="0" y="7614"/>
            <a:ext cx="3475038" cy="271617"/>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3" name="Rectangle 2">
            <a:extLst>
              <a:ext uri="{FF2B5EF4-FFF2-40B4-BE49-F238E27FC236}">
                <a16:creationId xmlns:a16="http://schemas.microsoft.com/office/drawing/2014/main" id="{5391731D-28EC-8760-B790-BCAC4859A6FC}"/>
              </a:ext>
            </a:extLst>
          </p:cNvPr>
          <p:cNvSpPr/>
          <p:nvPr/>
        </p:nvSpPr>
        <p:spPr>
          <a:xfrm>
            <a:off x="154448" y="279230"/>
            <a:ext cx="6629302" cy="1785276"/>
          </a:xfrm>
          <a:prstGeom prst="rect">
            <a:avLst/>
          </a:prstGeom>
        </p:spPr>
        <p:txBody>
          <a:bodyPr wrap="square" lIns="91611" tIns="45805" rIns="91611" bIns="45805">
            <a:spAutoFit/>
          </a:bodyPr>
          <a:lstStyle/>
          <a:p>
            <a:pPr indent="-458053" algn="ctr"/>
            <a:r>
              <a:rPr lang="en-US" sz="1100" b="1" dirty="0">
                <a:solidFill>
                  <a:prstClr val="black"/>
                </a:solidFill>
                <a:latin typeface="Arial" panose="020B0604020202020204" pitchFamily="34" charset="0"/>
                <a:cs typeface="Arial" panose="020B0604020202020204" pitchFamily="34" charset="0"/>
              </a:rPr>
              <a:t>References (cont.)</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Science and Technology Organization. (2018). Military suicide prevention: Report prepared for NATO 	leadership (Report No. STO-TR-HFM-218). North Atlantic Treaty Organization. </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https://apps.dtic.mil/sti/pdfs/AD1062460.pdf</a:t>
            </a:r>
          </a:p>
          <a:p>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Trachik, B., Tucker, R. P., Ganulin, M. L., Merrill, J. C., LoPresti, M. L., Cabrera, O. A., &amp; Dretsch, M. N. 	(2020). Leader provided purpose: Military leadership behavior and its association with suicidal 	ideation. </a:t>
            </a:r>
            <a:r>
              <a:rPr lang="en-US" sz="1100" i="1" dirty="0">
                <a:latin typeface="Arial" panose="020B0604020202020204" pitchFamily="34" charset="0"/>
                <a:cs typeface="Arial" panose="020B0604020202020204" pitchFamily="34" charset="0"/>
              </a:rPr>
              <a:t>Psychiatry Research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285</a:t>
            </a:r>
            <a:r>
              <a:rPr lang="en-US" sz="1100" dirty="0">
                <a:latin typeface="Arial" panose="020B0604020202020204" pitchFamily="34" charset="0"/>
                <a:cs typeface="Arial" panose="020B0604020202020204" pitchFamily="34" charset="0"/>
              </a:rPr>
              <a:t>, 112722. https://doi.org/10.1016/j.psychres.2019.112722</a:t>
            </a:r>
          </a:p>
          <a:p>
            <a:pPr indent="-458053"/>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031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CDE3DE-AFF2-0B4D-1CBA-0C1CA36EDCEE}"/>
              </a:ext>
            </a:extLst>
          </p:cNvPr>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12-B</a:t>
            </a:r>
          </a:p>
        </p:txBody>
      </p:sp>
      <p:graphicFrame>
        <p:nvGraphicFramePr>
          <p:cNvPr id="5" name="Table 4">
            <a:extLst>
              <a:ext uri="{FF2B5EF4-FFF2-40B4-BE49-F238E27FC236}">
                <a16:creationId xmlns:a16="http://schemas.microsoft.com/office/drawing/2014/main" id="{E40223CA-0021-5977-56AE-653F993CE720}"/>
              </a:ext>
            </a:extLst>
          </p:cNvPr>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3870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ii-A</a:t>
            </a:r>
          </a:p>
        </p:txBody>
      </p:sp>
      <p:sp>
        <p:nvSpPr>
          <p:cNvPr id="5" name="TextBox 4">
            <a:extLst>
              <a:ext uri="{FF2B5EF4-FFF2-40B4-BE49-F238E27FC236}">
                <a16:creationId xmlns:a16="http://schemas.microsoft.com/office/drawing/2014/main" id="{9A8DC733-3278-40A3-B30C-F1420E082717}"/>
              </a:ext>
            </a:extLst>
          </p:cNvPr>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2" name="TextBox 1">
            <a:extLst>
              <a:ext uri="{FF2B5EF4-FFF2-40B4-BE49-F238E27FC236}">
                <a16:creationId xmlns:a16="http://schemas.microsoft.com/office/drawing/2014/main" id="{5B5BEF96-8555-EE79-E4BB-0CB50BD487EF}"/>
              </a:ext>
            </a:extLst>
          </p:cNvPr>
          <p:cNvSpPr txBox="1"/>
          <p:nvPr/>
        </p:nvSpPr>
        <p:spPr>
          <a:xfrm>
            <a:off x="812761" y="1216173"/>
            <a:ext cx="5245577" cy="4320272"/>
          </a:xfrm>
          <a:prstGeom prst="rect">
            <a:avLst/>
          </a:prstGeom>
          <a:noFill/>
        </p:spPr>
        <p:txBody>
          <a:bodyPr wrap="square" lIns="87490" tIns="43745" rIns="87490" bIns="43745">
            <a:spAutoFit/>
          </a:bodyPr>
          <a:lstStyle/>
          <a:p>
            <a:r>
              <a:rPr lang="en-US" sz="1100" b="1" u="sng" dirty="0">
                <a:latin typeface="Arial" panose="020B0604020202020204" pitchFamily="34" charset="0"/>
                <a:cs typeface="Arial" panose="020B0604020202020204" pitchFamily="34" charset="0"/>
              </a:rPr>
              <a:t>Facilitated discussion and engagement</a:t>
            </a:r>
            <a:r>
              <a:rPr lang="en-US" sz="1100" b="1"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recommended that it be led by an instructor who is able and willing to elicit participant engagement through facilitating meaningful discussions and practical exercises. </a:t>
            </a:r>
            <a:r>
              <a:rPr lang="en-US" sz="1100" dirty="0">
                <a:latin typeface="Arial 12"/>
              </a:rPr>
              <a:t>The practical exercises are essential in allowing participants the opportunity to try out the </a:t>
            </a:r>
            <a:r>
              <a:rPr lang="en-US" sz="1100" dirty="0">
                <a:latin typeface="Arial" panose="020B0604020202020204" pitchFamily="34" charset="0"/>
                <a:cs typeface="Arial" panose="020B0604020202020204" pitchFamily="34" charset="0"/>
              </a:rPr>
              <a:t>Ask, Care, Escort process </a:t>
            </a:r>
            <a:r>
              <a:rPr lang="en-US" sz="1100" dirty="0">
                <a:latin typeface="Arial 12"/>
              </a:rPr>
              <a:t>strategies in a safe, non-threatening environment and develop competence and confidence to use the strategies in real-life scenarios.</a:t>
            </a:r>
            <a:r>
              <a:rPr lang="en-US" sz="11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a:p>
            <a:r>
              <a:rPr lang="en-US" sz="1100" b="1" u="sng" dirty="0">
                <a:latin typeface="Arial" panose="020B0604020202020204" pitchFamily="34" charset="0"/>
                <a:cs typeface="Arial" panose="020B0604020202020204" pitchFamily="34" charset="0"/>
              </a:rPr>
              <a:t>Delivered in-person to small groups</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The ACE training is intended to be delivered in-person and it is recommended that this training be conducted with small groups (fewer than 40). In-person training allows for optimal engagement and also fosters unit cohesion, thus building protective factors which is an aim of the training.</a:t>
            </a:r>
          </a:p>
          <a:p>
            <a:endParaRPr lang="en-US" sz="1100" dirty="0">
              <a:latin typeface="Arial 12"/>
            </a:endParaRPr>
          </a:p>
          <a:p>
            <a:r>
              <a:rPr lang="en-US" sz="1100" b="1" u="sng" dirty="0">
                <a:latin typeface="Arial 12"/>
              </a:rPr>
              <a:t>Cohesive efforts</a:t>
            </a:r>
            <a:r>
              <a:rPr lang="en-US" sz="1100" b="1" dirty="0">
                <a:latin typeface="Arial 12"/>
              </a:rPr>
              <a:t>:</a:t>
            </a:r>
            <a:r>
              <a:rPr lang="en-US" sz="1100" dirty="0">
                <a:latin typeface="Arial 12"/>
              </a:rPr>
              <a:t> It is recommended that the ACE for Circle of Support training be offered around the same time frame that the Soldiers receive the ACE Unit Training. According to </a:t>
            </a:r>
            <a:r>
              <a:rPr lang="en-US" sz="1100" dirty="0">
                <a:latin typeface="Arial" panose="020B0604020202020204" pitchFamily="34" charset="0"/>
                <a:cs typeface="Arial" panose="020B0604020202020204" pitchFamily="34" charset="0"/>
              </a:rPr>
              <a:t>AR 600-63</a:t>
            </a:r>
            <a:r>
              <a:rPr lang="en-US" sz="1100" dirty="0">
                <a:latin typeface="Arial 12"/>
              </a:rPr>
              <a:t>, ACE suicide prevention and intervention training must be offered to Circle of Support members on an annual basis. The ACE Base for Circle of Support module resembles the content and format of the ACE Base module for Soldiers but has been tailored for members of a Soldier’s Circle of Support (e.g., spouse, significant other, parent(s), siblings, extended family, friends, mentors). </a:t>
            </a:r>
          </a:p>
          <a:p>
            <a:endParaRPr lang="en-US" sz="1100" dirty="0">
              <a:latin typeface="Arial 12"/>
            </a:endParaRPr>
          </a:p>
        </p:txBody>
      </p:sp>
      <p:sp>
        <p:nvSpPr>
          <p:cNvPr id="3" name="Rectangle 2">
            <a:extLst>
              <a:ext uri="{FF2B5EF4-FFF2-40B4-BE49-F238E27FC236}">
                <a16:creationId xmlns:a16="http://schemas.microsoft.com/office/drawing/2014/main" id="{C70497D1-11F8-C9E8-FC25-58E7F836E42D}"/>
              </a:ext>
            </a:extLst>
          </p:cNvPr>
          <p:cNvSpPr/>
          <p:nvPr/>
        </p:nvSpPr>
        <p:spPr>
          <a:xfrm>
            <a:off x="812761" y="639567"/>
            <a:ext cx="5245577" cy="354482"/>
          </a:xfrm>
          <a:prstGeom prst="rect">
            <a:avLst/>
          </a:prstGeom>
          <a:solidFill>
            <a:srgbClr val="FFCC00"/>
          </a:solidFill>
          <a:ln w="25400" cap="flat" cmpd="sng" algn="ctr">
            <a:solidFill>
              <a:srgbClr val="00956F"/>
            </a:solidFill>
            <a:prstDash val="solid"/>
            <a:miter lim="800000"/>
          </a:ln>
          <a:effectLst/>
        </p:spPr>
        <p:txBody>
          <a:bodyPr lIns="91592" tIns="45795" rIns="91592" bIns="45795" rtlCol="0" anchor="ctr"/>
          <a:lstStyle/>
          <a:p>
            <a:pPr algn="ctr" defTabSz="916105" fontAlgn="base">
              <a:spcBef>
                <a:spcPct val="0"/>
              </a:spcBef>
              <a:spcAft>
                <a:spcPct val="0"/>
              </a:spcAft>
              <a:defRPr/>
            </a:pPr>
            <a:r>
              <a:rPr lang="en-US" sz="12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
        <p:nvSpPr>
          <p:cNvPr id="4" name="TextBox 3">
            <a:extLst>
              <a:ext uri="{FF2B5EF4-FFF2-40B4-BE49-F238E27FC236}">
                <a16:creationId xmlns:a16="http://schemas.microsoft.com/office/drawing/2014/main" id="{76BBCA9D-92EA-FE6D-E9F7-2500C35DB7D7}"/>
              </a:ext>
            </a:extLst>
          </p:cNvPr>
          <p:cNvSpPr txBox="1"/>
          <p:nvPr/>
        </p:nvSpPr>
        <p:spPr>
          <a:xfrm>
            <a:off x="935122" y="8415192"/>
            <a:ext cx="5079829" cy="584947"/>
          </a:xfrm>
          <a:prstGeom prst="rect">
            <a:avLst/>
          </a:prstGeom>
          <a:noFill/>
          <a:ln w="3175">
            <a:solidFill>
              <a:schemeClr val="tx1"/>
            </a:solidFill>
          </a:ln>
        </p:spPr>
        <p:txBody>
          <a:bodyPr wrap="square" lIns="91611" tIns="45805" rIns="91611" bIns="45805" rtlCol="0">
            <a:spAutoFit/>
          </a:bodyPr>
          <a:lstStyle/>
          <a:p>
            <a:r>
              <a:rPr lang="en-US" sz="800" i="1" dirty="0">
                <a:latin typeface="Arial" panose="020B0604020202020204" pitchFamily="34" charset="0"/>
                <a:cs typeface="Arial" panose="020B0604020202020204" pitchFamily="34" charset="0"/>
              </a:rPr>
              <a:t>Material has been reviewed by the Walter Reed Army Institute of Research.  There is no objection to its presentation and/or publication.  The opinions or assertions contained herein are the private views of the author, and are not to be construed as official, or as reflecting true views of the Department of the Army or the Department of Defense.</a:t>
            </a:r>
          </a:p>
        </p:txBody>
      </p:sp>
    </p:spTree>
    <p:extLst>
      <p:ext uri="{BB962C8B-B14F-4D97-AF65-F5344CB8AC3E}">
        <p14:creationId xmlns:p14="http://schemas.microsoft.com/office/powerpoint/2010/main" val="305528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ii-B</a:t>
            </a:r>
          </a:p>
        </p:txBody>
      </p:sp>
      <p:sp>
        <p:nvSpPr>
          <p:cNvPr id="4" name="TextBox 3"/>
          <p:cNvSpPr txBox="1"/>
          <p:nvPr/>
        </p:nvSpPr>
        <p:spPr>
          <a:xfrm>
            <a:off x="935122" y="8272119"/>
            <a:ext cx="5079829" cy="554169"/>
          </a:xfrm>
          <a:prstGeom prst="rect">
            <a:avLst/>
          </a:prstGeom>
          <a:noFill/>
          <a:ln w="3175">
            <a:solidFill>
              <a:schemeClr val="tx1"/>
            </a:solidFill>
          </a:ln>
        </p:spPr>
        <p:txBody>
          <a:bodyPr wrap="square" lIns="91611" tIns="45805" rIns="91611" bIns="45805"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8" name="Header Placeholder 1"/>
          <p:cNvSpPr txBox="1">
            <a:spLocks/>
          </p:cNvSpPr>
          <p:nvPr/>
        </p:nvSpPr>
        <p:spPr>
          <a:xfrm>
            <a:off x="93841" y="150634"/>
            <a:ext cx="6701788" cy="260267"/>
          </a:xfrm>
        </p:spPr>
        <p:txBody>
          <a:bodyPr lIns="91611" tIns="45805" rIns="91611" bIns="45805"/>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1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477817" y="3836237"/>
            <a:ext cx="5843551" cy="3985878"/>
          </a:xfrm>
          <a:prstGeom prst="rect">
            <a:avLst/>
          </a:prstGeom>
          <a:noFill/>
        </p:spPr>
        <p:txBody>
          <a:bodyPr wrap="square" lIns="91611" tIns="45805" rIns="91611" bIns="45805" rtlCol="0">
            <a:spAutoFit/>
          </a:bodyPr>
          <a:lstStyle/>
          <a:p>
            <a:pPr defTabSz="458053">
              <a:defRPr/>
            </a:pPr>
            <a:endParaRPr lang="en-US" sz="1100" i="1" u="sng" dirty="0">
              <a:latin typeface="Arial" panose="020B0604020202020204" pitchFamily="34" charset="0"/>
              <a:cs typeface="Arial" panose="020B0604020202020204" pitchFamily="34" charset="0"/>
            </a:endParaRPr>
          </a:p>
          <a:p>
            <a:pPr defTabSz="458053">
              <a:defRPr/>
            </a:pPr>
            <a:r>
              <a:rPr lang="en-US" sz="1100" i="1" u="sng"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Each module should be trained to standard and not to time, it is most effective when time is allowed for in-depth group discussion and participation. To maximize the benefits of this training, allow for extra time for dialogue and interaction. </a:t>
            </a:r>
          </a:p>
          <a:p>
            <a:pPr defTabSz="458053">
              <a:defRPr/>
            </a:pPr>
            <a:endParaRPr lang="en-US" sz="1100" dirty="0">
              <a:latin typeface="Arial" panose="020B0604020202020204" pitchFamily="34" charset="0"/>
              <a:cs typeface="Arial" panose="020B0604020202020204" pitchFamily="34" charset="0"/>
            </a:endParaRPr>
          </a:p>
          <a:p>
            <a:pPr defTabSz="458053">
              <a:defRPr/>
            </a:pPr>
            <a:r>
              <a:rPr lang="en-US" sz="1100" b="1" u="sng" dirty="0">
                <a:latin typeface="Arial" panose="020B0604020202020204" pitchFamily="34" charset="0"/>
                <a:cs typeface="Arial" panose="020B0604020202020204" pitchFamily="34" charset="0"/>
              </a:rPr>
              <a:t>Training Package Components</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The complete “ACE Base +1” training package consists of five PowerPoint® presentations (i.e., ACE Base, Fighting Stigma, Active Listening, Practicing ACE, and Lethal Means Safety) and a SmartGuide with key information to be discussed for each slide (see notes page iv for SmartGuide overview).</a:t>
            </a:r>
          </a:p>
          <a:p>
            <a:pPr defTabSz="458053">
              <a:defRPr/>
            </a:pPr>
            <a:endParaRPr lang="en-US" sz="1100" dirty="0">
              <a:latin typeface="Arial" panose="020B0604020202020204" pitchFamily="34" charset="0"/>
              <a:cs typeface="Arial" panose="020B0604020202020204" pitchFamily="34" charset="0"/>
            </a:endParaRPr>
          </a:p>
          <a:p>
            <a:r>
              <a:rPr lang="en-US" sz="1100" b="1" u="sng" dirty="0">
                <a:latin typeface="Arial" panose="020B0604020202020204" pitchFamily="34" charset="0"/>
                <a:cs typeface="Arial" panose="020B0604020202020204" pitchFamily="34" charset="0"/>
              </a:rPr>
              <a:t>Training Precautions</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 or may have experienced a loved one who has struggled with suicidal thoughts, ideation, or worse – died by suicide.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a:p>
            <a:pPr lvl="0"/>
            <a:endParaRPr lang="en-US" sz="11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28F32109-DD51-4256-88CB-960221391FD0}"/>
              </a:ext>
            </a:extLst>
          </p:cNvPr>
          <p:cNvSpPr txBox="1"/>
          <p:nvPr/>
        </p:nvSpPr>
        <p:spPr>
          <a:xfrm>
            <a:off x="477817" y="454479"/>
            <a:ext cx="5843550" cy="600336"/>
          </a:xfrm>
          <a:prstGeom prst="rect">
            <a:avLst/>
          </a:prstGeom>
          <a:noFill/>
        </p:spPr>
        <p:txBody>
          <a:bodyPr wrap="square" lIns="91611" tIns="45805" rIns="91611" bIns="45805" rtlCol="0">
            <a:spAutoFit/>
          </a:bodyPr>
          <a:lstStyle/>
          <a:p>
            <a:r>
              <a:rPr lang="en-US" sz="1100" b="1" u="sng" dirty="0">
                <a:latin typeface="Arial" panose="020B0604020202020204" pitchFamily="34" charset="0"/>
                <a:cs typeface="Arial" panose="020B0604020202020204" pitchFamily="34" charset="0"/>
              </a:rPr>
              <a:t>Training Requirements</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The U.S. Army’s requirement for annual suicide prevention training is to complete one hour of training that includes the “ACE Base” module along with one of the “+1” modules.</a:t>
            </a:r>
          </a:p>
        </p:txBody>
      </p:sp>
      <p:sp>
        <p:nvSpPr>
          <p:cNvPr id="32" name="TextBox 31">
            <a:extLst>
              <a:ext uri="{FF2B5EF4-FFF2-40B4-BE49-F238E27FC236}">
                <a16:creationId xmlns:a16="http://schemas.microsoft.com/office/drawing/2014/main" id="{DAA9F195-9E6D-4E71-A322-1A5EA45A3EDD}"/>
              </a:ext>
            </a:extLst>
          </p:cNvPr>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grpSp>
        <p:nvGrpSpPr>
          <p:cNvPr id="2" name="Group 1">
            <a:extLst>
              <a:ext uri="{FF2B5EF4-FFF2-40B4-BE49-F238E27FC236}">
                <a16:creationId xmlns:a16="http://schemas.microsoft.com/office/drawing/2014/main" id="{33A07A14-6BAF-A78E-0AD6-CAD38285D3DB}"/>
              </a:ext>
            </a:extLst>
          </p:cNvPr>
          <p:cNvGrpSpPr/>
          <p:nvPr/>
        </p:nvGrpSpPr>
        <p:grpSpPr>
          <a:xfrm>
            <a:off x="477817" y="1116990"/>
            <a:ext cx="5674363" cy="2774609"/>
            <a:chOff x="329749" y="1267127"/>
            <a:chExt cx="5972468" cy="2884296"/>
          </a:xfrm>
        </p:grpSpPr>
        <p:grpSp>
          <p:nvGrpSpPr>
            <p:cNvPr id="10" name="Group 9">
              <a:extLst>
                <a:ext uri="{FF2B5EF4-FFF2-40B4-BE49-F238E27FC236}">
                  <a16:creationId xmlns:a16="http://schemas.microsoft.com/office/drawing/2014/main" id="{B6CC96BC-9A56-B251-731C-F91C25EF53D1}"/>
                </a:ext>
              </a:extLst>
            </p:cNvPr>
            <p:cNvGrpSpPr/>
            <p:nvPr/>
          </p:nvGrpSpPr>
          <p:grpSpPr>
            <a:xfrm>
              <a:off x="2630556" y="1267127"/>
              <a:ext cx="1180496" cy="1680809"/>
              <a:chOff x="2760778" y="1268548"/>
              <a:chExt cx="1180496" cy="1680809"/>
            </a:xfrm>
          </p:grpSpPr>
          <p:sp>
            <p:nvSpPr>
              <p:cNvPr id="38" name="Flowchart: Terminator 37">
                <a:extLst>
                  <a:ext uri="{FF2B5EF4-FFF2-40B4-BE49-F238E27FC236}">
                    <a16:creationId xmlns:a16="http://schemas.microsoft.com/office/drawing/2014/main" id="{1BF16B87-0420-D313-6D4B-04265812A264}"/>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47" name="Cross 46">
                <a:extLst>
                  <a:ext uri="{FF2B5EF4-FFF2-40B4-BE49-F238E27FC236}">
                    <a16:creationId xmlns:a16="http://schemas.microsoft.com/office/drawing/2014/main" id="{2C4848D9-19FE-D9B4-C628-B47CEAB6FAAE}"/>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63" name="Picture 62">
                <a:extLst>
                  <a:ext uri="{FF2B5EF4-FFF2-40B4-BE49-F238E27FC236}">
                    <a16:creationId xmlns:a16="http://schemas.microsoft.com/office/drawing/2014/main" id="{B66BE3DB-E125-F12C-4A30-C334AC17D12E}"/>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11" name="TextBox 10">
              <a:extLst>
                <a:ext uri="{FF2B5EF4-FFF2-40B4-BE49-F238E27FC236}">
                  <a16:creationId xmlns:a16="http://schemas.microsoft.com/office/drawing/2014/main" id="{E90B4348-524A-B954-B40E-BD66DC3AA5DF}"/>
                </a:ext>
              </a:extLst>
            </p:cNvPr>
            <p:cNvSpPr txBox="1"/>
            <p:nvPr/>
          </p:nvSpPr>
          <p:spPr>
            <a:xfrm>
              <a:off x="4162470" y="3061041"/>
              <a:ext cx="1417504" cy="276999"/>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sp>
          <p:nvSpPr>
            <p:cNvPr id="15" name="Flowchart: Terminator 14">
              <a:extLst>
                <a:ext uri="{FF2B5EF4-FFF2-40B4-BE49-F238E27FC236}">
                  <a16:creationId xmlns:a16="http://schemas.microsoft.com/office/drawing/2014/main" id="{B37173AC-6123-F4AA-7F35-51AEBD6824E5}"/>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Flowchart: Terminator 15">
              <a:extLst>
                <a:ext uri="{FF2B5EF4-FFF2-40B4-BE49-F238E27FC236}">
                  <a16:creationId xmlns:a16="http://schemas.microsoft.com/office/drawing/2014/main" id="{CD950702-4650-687E-69B9-B3118D616212}"/>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17" name="Picture 16">
              <a:extLst>
                <a:ext uri="{FF2B5EF4-FFF2-40B4-BE49-F238E27FC236}">
                  <a16:creationId xmlns:a16="http://schemas.microsoft.com/office/drawing/2014/main" id="{22A21A86-EDC5-0D40-F5A7-D60121A3B3CC}"/>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18" name="Group 17">
              <a:extLst>
                <a:ext uri="{FF2B5EF4-FFF2-40B4-BE49-F238E27FC236}">
                  <a16:creationId xmlns:a16="http://schemas.microsoft.com/office/drawing/2014/main" id="{8F0CC5C1-449C-EB54-3D18-C4E292B0EB82}"/>
                </a:ext>
              </a:extLst>
            </p:cNvPr>
            <p:cNvGrpSpPr/>
            <p:nvPr/>
          </p:nvGrpSpPr>
          <p:grpSpPr>
            <a:xfrm>
              <a:off x="329749" y="2961361"/>
              <a:ext cx="1185187" cy="1177938"/>
              <a:chOff x="1934973" y="2997415"/>
              <a:chExt cx="1185187" cy="1177938"/>
            </a:xfrm>
          </p:grpSpPr>
          <p:sp>
            <p:nvSpPr>
              <p:cNvPr id="33" name="Flowchart: Terminator 32">
                <a:extLst>
                  <a:ext uri="{FF2B5EF4-FFF2-40B4-BE49-F238E27FC236}">
                    <a16:creationId xmlns:a16="http://schemas.microsoft.com/office/drawing/2014/main" id="{A96AE664-C5C9-83A6-1561-1D7BD2A006F8}"/>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36" name="Picture 35">
                <a:extLst>
                  <a:ext uri="{FF2B5EF4-FFF2-40B4-BE49-F238E27FC236}">
                    <a16:creationId xmlns:a16="http://schemas.microsoft.com/office/drawing/2014/main" id="{5509750C-60F4-6FFC-E681-DC2A165C58E0}"/>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19" name="Group 18">
              <a:extLst>
                <a:ext uri="{FF2B5EF4-FFF2-40B4-BE49-F238E27FC236}">
                  <a16:creationId xmlns:a16="http://schemas.microsoft.com/office/drawing/2014/main" id="{44C77A9E-D618-9D72-483E-8F24C2185979}"/>
                </a:ext>
              </a:extLst>
            </p:cNvPr>
            <p:cNvGrpSpPr/>
            <p:nvPr/>
          </p:nvGrpSpPr>
          <p:grpSpPr>
            <a:xfrm>
              <a:off x="3337495" y="2956310"/>
              <a:ext cx="1331982" cy="1195113"/>
              <a:chOff x="3451386" y="2985038"/>
              <a:chExt cx="1331982" cy="1195113"/>
            </a:xfrm>
          </p:grpSpPr>
          <p:sp>
            <p:nvSpPr>
              <p:cNvPr id="27" name="TextBox 26">
                <a:extLst>
                  <a:ext uri="{FF2B5EF4-FFF2-40B4-BE49-F238E27FC236}">
                    <a16:creationId xmlns:a16="http://schemas.microsoft.com/office/drawing/2014/main" id="{155E94EF-596D-6992-646B-CED3CD98F872}"/>
                  </a:ext>
                </a:extLst>
              </p:cNvPr>
              <p:cNvSpPr txBox="1"/>
              <p:nvPr/>
            </p:nvSpPr>
            <p:spPr>
              <a:xfrm>
                <a:off x="3451386" y="2985038"/>
                <a:ext cx="1331982" cy="271952"/>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28" name="Picture 27">
                <a:extLst>
                  <a:ext uri="{FF2B5EF4-FFF2-40B4-BE49-F238E27FC236}">
                    <a16:creationId xmlns:a16="http://schemas.microsoft.com/office/drawing/2014/main" id="{118AB85F-89EA-98AF-C138-868191DA3463}"/>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20" name="TextBox 19">
              <a:extLst>
                <a:ext uri="{FF2B5EF4-FFF2-40B4-BE49-F238E27FC236}">
                  <a16:creationId xmlns:a16="http://schemas.microsoft.com/office/drawing/2014/main" id="{0C650EE7-B127-F72C-3DB5-313F661DDDE0}"/>
                </a:ext>
              </a:extLst>
            </p:cNvPr>
            <p:cNvSpPr txBox="1"/>
            <p:nvPr/>
          </p:nvSpPr>
          <p:spPr>
            <a:xfrm>
              <a:off x="1506204" y="3493806"/>
              <a:ext cx="353529" cy="292388"/>
            </a:xfrm>
            <a:prstGeom prst="rect">
              <a:avLst/>
            </a:prstGeom>
            <a:noFill/>
          </p:spPr>
          <p:txBody>
            <a:bodyPr wrap="square" rtlCol="0">
              <a:spAutoFit/>
            </a:bodyPr>
            <a:lstStyle/>
            <a:p>
              <a:pPr algn="ctr"/>
              <a:r>
                <a:rPr lang="en-US" sz="1200" dirty="0">
                  <a:latin typeface="Arial Narrow" panose="020B0606020202030204" pitchFamily="34" charset="0"/>
                </a:rPr>
                <a:t>or</a:t>
              </a:r>
            </a:p>
          </p:txBody>
        </p:sp>
        <p:sp>
          <p:nvSpPr>
            <p:cNvPr id="21" name="TextBox 20">
              <a:extLst>
                <a:ext uri="{FF2B5EF4-FFF2-40B4-BE49-F238E27FC236}">
                  <a16:creationId xmlns:a16="http://schemas.microsoft.com/office/drawing/2014/main" id="{B0FBD60B-5DCC-072B-8938-1E7D07B67944}"/>
                </a:ext>
              </a:extLst>
            </p:cNvPr>
            <p:cNvSpPr txBox="1"/>
            <p:nvPr/>
          </p:nvSpPr>
          <p:spPr>
            <a:xfrm>
              <a:off x="3044040" y="3493806"/>
              <a:ext cx="353529" cy="292388"/>
            </a:xfrm>
            <a:prstGeom prst="rect">
              <a:avLst/>
            </a:prstGeom>
            <a:noFill/>
          </p:spPr>
          <p:txBody>
            <a:bodyPr wrap="square" rtlCol="0">
              <a:spAutoFit/>
            </a:bodyPr>
            <a:lstStyle/>
            <a:p>
              <a:pPr algn="ctr"/>
              <a:r>
                <a:rPr lang="en-US" sz="1200" dirty="0">
                  <a:latin typeface="Arial Narrow" panose="020B0606020202030204" pitchFamily="34" charset="0"/>
                </a:rPr>
                <a:t>or</a:t>
              </a:r>
            </a:p>
          </p:txBody>
        </p:sp>
        <p:sp>
          <p:nvSpPr>
            <p:cNvPr id="22" name="TextBox 21">
              <a:extLst>
                <a:ext uri="{FF2B5EF4-FFF2-40B4-BE49-F238E27FC236}">
                  <a16:creationId xmlns:a16="http://schemas.microsoft.com/office/drawing/2014/main" id="{29CE3C87-0245-5253-7F3E-54DE7F3837F3}"/>
                </a:ext>
              </a:extLst>
            </p:cNvPr>
            <p:cNvSpPr txBox="1"/>
            <p:nvPr/>
          </p:nvSpPr>
          <p:spPr>
            <a:xfrm>
              <a:off x="4607272" y="3493806"/>
              <a:ext cx="353529" cy="292388"/>
            </a:xfrm>
            <a:prstGeom prst="rect">
              <a:avLst/>
            </a:prstGeom>
            <a:noFill/>
          </p:spPr>
          <p:txBody>
            <a:bodyPr wrap="square" rtlCol="0">
              <a:spAutoFit/>
            </a:bodyPr>
            <a:lstStyle/>
            <a:p>
              <a:pPr algn="ctr"/>
              <a:r>
                <a:rPr lang="en-US" sz="1200" dirty="0">
                  <a:latin typeface="Arial Narrow" panose="020B0606020202030204" pitchFamily="34" charset="0"/>
                </a:rPr>
                <a:t>or</a:t>
              </a:r>
            </a:p>
          </p:txBody>
        </p:sp>
        <p:grpSp>
          <p:nvGrpSpPr>
            <p:cNvPr id="23" name="Group 22">
              <a:extLst>
                <a:ext uri="{FF2B5EF4-FFF2-40B4-BE49-F238E27FC236}">
                  <a16:creationId xmlns:a16="http://schemas.microsoft.com/office/drawing/2014/main" id="{702A8D18-6CF4-3A9C-58E3-A9D59E34FFF5}"/>
                </a:ext>
              </a:extLst>
            </p:cNvPr>
            <p:cNvGrpSpPr/>
            <p:nvPr/>
          </p:nvGrpSpPr>
          <p:grpSpPr>
            <a:xfrm>
              <a:off x="4819738" y="2969667"/>
              <a:ext cx="1482479" cy="1166570"/>
              <a:chOff x="4895066" y="2998395"/>
              <a:chExt cx="1482479" cy="1166570"/>
            </a:xfrm>
          </p:grpSpPr>
          <p:sp>
            <p:nvSpPr>
              <p:cNvPr id="24" name="Flowchart: Terminator 23">
                <a:extLst>
                  <a:ext uri="{FF2B5EF4-FFF2-40B4-BE49-F238E27FC236}">
                    <a16:creationId xmlns:a16="http://schemas.microsoft.com/office/drawing/2014/main" id="{86F68D33-A3BB-6EC3-7E51-3A2AF776309F}"/>
                  </a:ext>
                </a:extLst>
              </p:cNvPr>
              <p:cNvSpPr/>
              <p:nvPr/>
            </p:nvSpPr>
            <p:spPr>
              <a:xfrm>
                <a:off x="4895066" y="2998395"/>
                <a:ext cx="1482479" cy="258595"/>
              </a:xfrm>
              <a:prstGeom prst="flowChartTerminator">
                <a:avLst/>
              </a:prstGeom>
              <a:solidFill>
                <a:srgbClr val="A8A57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 Safety</a:t>
                </a:r>
              </a:p>
            </p:txBody>
          </p:sp>
          <p:pic>
            <p:nvPicPr>
              <p:cNvPr id="26" name="Picture 25">
                <a:extLst>
                  <a:ext uri="{FF2B5EF4-FFF2-40B4-BE49-F238E27FC236}">
                    <a16:creationId xmlns:a16="http://schemas.microsoft.com/office/drawing/2014/main" id="{A8F7B566-C7D2-DD4D-200E-C35C184A06C6}"/>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iii-A</a:t>
            </a:r>
          </a:p>
        </p:txBody>
      </p:sp>
      <p:sp>
        <p:nvSpPr>
          <p:cNvPr id="7" name="Notes Placeholder 7"/>
          <p:cNvSpPr txBox="1">
            <a:spLocks/>
          </p:cNvSpPr>
          <p:nvPr/>
        </p:nvSpPr>
        <p:spPr>
          <a:xfrm>
            <a:off x="474933" y="438531"/>
            <a:ext cx="6000209" cy="8251110"/>
          </a:xfrm>
          <a:prstGeom prst="rect">
            <a:avLst/>
          </a:prstGeom>
        </p:spPr>
        <p:txBody>
          <a:bodyPr lIns="91611" tIns="45805" rIns="91611" bIns="45805"/>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This is part of the U.S. Army’s mandatory annual suicide prevention training (IAW AR 600-63). The material is based on the most current research and academic literature on suicide prevention and follows educational best practices. The training is designed to enable the instructor to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56173" indent="-218724">
              <a:buFont typeface="Arial" panose="020B0604020202020204" pitchFamily="34" charset="0"/>
              <a:buChar char="•"/>
            </a:pPr>
            <a:r>
              <a:rPr lang="en-US" dirty="0">
                <a:latin typeface="Arial" panose="020B0604020202020204" pitchFamily="34" charset="0"/>
                <a:cs typeface="Arial" panose="020B0604020202020204" pitchFamily="34" charset="0"/>
              </a:rPr>
              <a:t>serves a clear purpose, specifically it reinforces the training objective/content</a:t>
            </a:r>
          </a:p>
          <a:p>
            <a:pPr marL="656173" indent="-218724">
              <a:buFont typeface="Arial" panose="020B0604020202020204" pitchFamily="34" charset="0"/>
              <a:buChar char="•"/>
            </a:pPr>
            <a:r>
              <a:rPr lang="en-US" dirty="0">
                <a:latin typeface="Arial" panose="020B0604020202020204" pitchFamily="34" charset="0"/>
                <a:cs typeface="Arial" panose="020B0604020202020204" pitchFamily="34" charset="0"/>
              </a:rPr>
              <a:t>helps participants to gain a better contextual understanding about the concepts</a:t>
            </a:r>
          </a:p>
          <a:p>
            <a:pPr marL="656173" indent="-218724">
              <a:buFont typeface="Arial" panose="020B0604020202020204" pitchFamily="34" charset="0"/>
              <a:buChar char="•"/>
            </a:pPr>
            <a:r>
              <a:rPr lang="en-US"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56173" indent="-218724">
              <a:buFont typeface="Arial" panose="020B0604020202020204" pitchFamily="34" charset="0"/>
              <a:buChar char="•"/>
            </a:pPr>
            <a:r>
              <a:rPr lang="en-US" dirty="0">
                <a:latin typeface="Arial" panose="020B0604020202020204" pitchFamily="34" charset="0"/>
                <a:cs typeface="Arial" panose="020B0604020202020204" pitchFamily="34" charset="0"/>
              </a:rPr>
              <a:t>is simple, concise, and easy to follow/understand</a:t>
            </a:r>
          </a:p>
          <a:p>
            <a:pPr marL="437449"/>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pPr marL="218724" indent="-218724">
              <a:buAutoNum type="arabicPeriod"/>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Flow: </a:t>
            </a:r>
            <a:r>
              <a:rPr lang="en-US" dirty="0">
                <a:latin typeface="Arial" panose="020B0604020202020204" pitchFamily="34" charset="0"/>
                <a:cs typeface="Arial" panose="020B0604020202020204" pitchFamily="34" charset="0"/>
              </a:rPr>
              <a:t>This training module is comprised of four main sections.</a:t>
            </a:r>
          </a:p>
          <a:p>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D95E86A-D5AA-8816-D29D-3050FFA7A537}"/>
              </a:ext>
            </a:extLst>
          </p:cNvPr>
          <p:cNvGrpSpPr/>
          <p:nvPr/>
        </p:nvGrpSpPr>
        <p:grpSpPr>
          <a:xfrm>
            <a:off x="474933" y="7044160"/>
            <a:ext cx="5919279" cy="1912687"/>
            <a:chOff x="415217" y="7535175"/>
            <a:chExt cx="6230251" cy="198830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17" y="7535175"/>
              <a:ext cx="6230251" cy="1988300"/>
            </a:xfrm>
            <a:prstGeom prst="rect">
              <a:avLst/>
            </a:prstGeom>
          </p:spPr>
        </p:pic>
        <p:sp>
          <p:nvSpPr>
            <p:cNvPr id="10" name="TextBox 9"/>
            <p:cNvSpPr txBox="1"/>
            <p:nvPr/>
          </p:nvSpPr>
          <p:spPr>
            <a:xfrm>
              <a:off x="675633" y="8266563"/>
              <a:ext cx="1036750" cy="484436"/>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Introduction &amp; Training Purpose</a:t>
              </a:r>
              <a:endParaRPr lang="en-US" sz="800" dirty="0">
                <a:latin typeface="Arial" panose="020B0604020202020204" pitchFamily="34" charset="0"/>
                <a:cs typeface="Arial" panose="020B0604020202020204" pitchFamily="34" charset="0"/>
              </a:endParaRPr>
            </a:p>
          </p:txBody>
        </p:sp>
        <p:sp>
          <p:nvSpPr>
            <p:cNvPr id="11" name="Rectangle 10"/>
            <p:cNvSpPr/>
            <p:nvPr/>
          </p:nvSpPr>
          <p:spPr>
            <a:xfrm>
              <a:off x="999931" y="8042879"/>
              <a:ext cx="686067" cy="228481"/>
            </a:xfrm>
            <a:prstGeom prst="rect">
              <a:avLst/>
            </a:prstGeom>
          </p:spPr>
          <p:txBody>
            <a:bodyPr wrap="none" lIns="95747" tIns="47873" rIns="95747" bIns="47873">
              <a:spAutoFit/>
            </a:bodyPr>
            <a:lstStyle/>
            <a:p>
              <a:r>
                <a:rPr lang="en-US" sz="800" i="1" dirty="0">
                  <a:solidFill>
                    <a:schemeClr val="bg1"/>
                  </a:solidFill>
                  <a:latin typeface="Arial" panose="020B0604020202020204" pitchFamily="34" charset="0"/>
                  <a:cs typeface="Arial" panose="020B0604020202020204" pitchFamily="34" charset="0"/>
                </a:rPr>
                <a:t>Slides 1-3</a:t>
              </a:r>
            </a:p>
          </p:txBody>
        </p:sp>
        <p:sp>
          <p:nvSpPr>
            <p:cNvPr id="12" name="TextBox 11"/>
            <p:cNvSpPr txBox="1"/>
            <p:nvPr/>
          </p:nvSpPr>
          <p:spPr>
            <a:xfrm>
              <a:off x="1845435" y="8257011"/>
              <a:ext cx="1043894" cy="612413"/>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Definitions, Factors, &amp; Safety Goals</a:t>
              </a:r>
              <a:br>
                <a:rPr lang="en-US" sz="800" b="1"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sp>
          <p:nvSpPr>
            <p:cNvPr id="13" name="Rectangle 12"/>
            <p:cNvSpPr/>
            <p:nvPr/>
          </p:nvSpPr>
          <p:spPr>
            <a:xfrm>
              <a:off x="2174939" y="8045175"/>
              <a:ext cx="686067" cy="228481"/>
            </a:xfrm>
            <a:prstGeom prst="rect">
              <a:avLst/>
            </a:prstGeom>
          </p:spPr>
          <p:txBody>
            <a:bodyPr wrap="none" lIns="95747" tIns="47873" rIns="95747" bIns="47873">
              <a:spAutoFit/>
            </a:bodyPr>
            <a:lstStyle/>
            <a:p>
              <a:r>
                <a:rPr lang="en-US" sz="800" i="1" dirty="0">
                  <a:solidFill>
                    <a:schemeClr val="bg1"/>
                  </a:solidFill>
                  <a:latin typeface="Arial" panose="020B0604020202020204" pitchFamily="34" charset="0"/>
                  <a:cs typeface="Arial" panose="020B0604020202020204" pitchFamily="34" charset="0"/>
                </a:rPr>
                <a:t>Slides 4-5</a:t>
              </a:r>
            </a:p>
          </p:txBody>
        </p:sp>
        <p:sp>
          <p:nvSpPr>
            <p:cNvPr id="14" name="TextBox 13"/>
            <p:cNvSpPr txBox="1"/>
            <p:nvPr/>
          </p:nvSpPr>
          <p:spPr>
            <a:xfrm>
              <a:off x="3014826" y="8326691"/>
              <a:ext cx="1031248" cy="484436"/>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Group Discussions</a:t>
              </a:r>
              <a:br>
                <a:rPr lang="en-US" sz="8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sp>
          <p:nvSpPr>
            <p:cNvPr id="15" name="Rectangle 14"/>
            <p:cNvSpPr/>
            <p:nvPr/>
          </p:nvSpPr>
          <p:spPr>
            <a:xfrm>
              <a:off x="3292701" y="8038504"/>
              <a:ext cx="686067" cy="228481"/>
            </a:xfrm>
            <a:prstGeom prst="rect">
              <a:avLst/>
            </a:prstGeom>
          </p:spPr>
          <p:txBody>
            <a:bodyPr wrap="none" lIns="95747" tIns="47873" rIns="95747" bIns="47873">
              <a:spAutoFit/>
            </a:bodyPr>
            <a:lstStyle/>
            <a:p>
              <a:r>
                <a:rPr lang="en-US" sz="800" i="1" dirty="0">
                  <a:solidFill>
                    <a:schemeClr val="bg1"/>
                  </a:solidFill>
                  <a:latin typeface="Arial" panose="020B0604020202020204" pitchFamily="34" charset="0"/>
                  <a:cs typeface="Arial" panose="020B0604020202020204" pitchFamily="34" charset="0"/>
                </a:rPr>
                <a:t>Slides 6-8</a:t>
              </a:r>
            </a:p>
          </p:txBody>
        </p:sp>
        <p:sp>
          <p:nvSpPr>
            <p:cNvPr id="16" name="TextBox 15"/>
            <p:cNvSpPr txBox="1"/>
            <p:nvPr/>
          </p:nvSpPr>
          <p:spPr>
            <a:xfrm>
              <a:off x="4190613" y="8268499"/>
              <a:ext cx="1017068" cy="484436"/>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Next Steps &amp; Conclusion</a:t>
              </a:r>
              <a:br>
                <a:rPr lang="en-US" sz="800" b="1"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sp>
          <p:nvSpPr>
            <p:cNvPr id="17" name="TextBox 16"/>
            <p:cNvSpPr txBox="1"/>
            <p:nvPr/>
          </p:nvSpPr>
          <p:spPr>
            <a:xfrm>
              <a:off x="5339628" y="8297326"/>
              <a:ext cx="1048996" cy="356458"/>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Training Complete</a:t>
              </a:r>
              <a:endParaRPr lang="en-US" sz="800" dirty="0">
                <a:latin typeface="Arial" panose="020B0604020202020204" pitchFamily="34" charset="0"/>
                <a:cs typeface="Arial" panose="020B0604020202020204" pitchFamily="34" charset="0"/>
              </a:endParaRPr>
            </a:p>
          </p:txBody>
        </p:sp>
        <p:sp>
          <p:nvSpPr>
            <p:cNvPr id="18" name="Rectangle 17"/>
            <p:cNvSpPr/>
            <p:nvPr/>
          </p:nvSpPr>
          <p:spPr>
            <a:xfrm>
              <a:off x="4449818" y="8042878"/>
              <a:ext cx="797698" cy="228481"/>
            </a:xfrm>
            <a:prstGeom prst="rect">
              <a:avLst/>
            </a:prstGeom>
          </p:spPr>
          <p:txBody>
            <a:bodyPr wrap="square" lIns="95747" tIns="47873" rIns="95747" bIns="47873">
              <a:spAutoFit/>
            </a:bodyPr>
            <a:lstStyle/>
            <a:p>
              <a:r>
                <a:rPr lang="en-US" sz="800" i="1" dirty="0">
                  <a:solidFill>
                    <a:schemeClr val="bg1"/>
                  </a:solidFill>
                  <a:latin typeface="Arial" panose="020B0604020202020204" pitchFamily="34" charset="0"/>
                  <a:cs typeface="Arial" panose="020B0604020202020204" pitchFamily="34" charset="0"/>
                </a:rPr>
                <a:t>Slides 9-10</a:t>
              </a:r>
            </a:p>
          </p:txBody>
        </p:sp>
      </p:grpSp>
      <p:sp>
        <p:nvSpPr>
          <p:cNvPr id="19" name="TextBox 18">
            <a:extLst>
              <a:ext uri="{FF2B5EF4-FFF2-40B4-BE49-F238E27FC236}">
                <a16:creationId xmlns:a16="http://schemas.microsoft.com/office/drawing/2014/main" id="{4163F3E0-0FDC-4FA9-AF87-938F7641AEED}"/>
              </a:ext>
            </a:extLst>
          </p:cNvPr>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56203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iii-B</a:t>
            </a:r>
          </a:p>
        </p:txBody>
      </p:sp>
      <p:sp>
        <p:nvSpPr>
          <p:cNvPr id="7" name="Notes Placeholder 7"/>
          <p:cNvSpPr txBox="1">
            <a:spLocks/>
          </p:cNvSpPr>
          <p:nvPr/>
        </p:nvSpPr>
        <p:spPr>
          <a:xfrm>
            <a:off x="474933" y="506452"/>
            <a:ext cx="6000209" cy="8036535"/>
          </a:xfrm>
          <a:prstGeom prst="rect">
            <a:avLst/>
          </a:prstGeom>
        </p:spPr>
        <p:txBody>
          <a:bodyPr lIns="91611" tIns="45805" rIns="91611" bIns="45805"/>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challenging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using the phrases “died by suicide” or “attempted suicide.” Additionally the terms “failed” suicide and “successful” suicide imply that lethal self-harm is an achievement. Instead, use “attempted suicide” or “completed suicide.”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 Providing gentle correction and guidance to trainees on the use of appropriate language can help foster an Army culture that embraces best practices in discussing suicide.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The following analogy helps to clarify the differences between risk factors and warning signs:</a:t>
            </a:r>
          </a:p>
          <a:p>
            <a:endParaRPr lang="en-US" dirty="0">
              <a:latin typeface="Arial" panose="020B0604020202020204" pitchFamily="34" charset="0"/>
              <a:cs typeface="Arial" panose="020B0604020202020204" pitchFamily="34" charset="0"/>
            </a:endParaRPr>
          </a:p>
          <a:p>
            <a:pPr>
              <a:spcAft>
                <a:spcPts val="601"/>
              </a:spcAft>
            </a:pPr>
            <a:r>
              <a:rPr lang="en-US" dirty="0">
                <a:latin typeface="Arial" panose="020B0604020202020204" pitchFamily="34" charset="0"/>
                <a:ea typeface="Verdana" panose="020B0604030504040204" pitchFamily="34" charset="0"/>
                <a:cs typeface="Arial" panose="020B0604020202020204" pitchFamily="34" charset="0"/>
              </a:rPr>
              <a:t>Risk factors do not always indicate an emergency but may suggest that a problem is developing. For example, poor diet, lack of exercise, and family history of heart problems, if left unchecked, increase risk for a heart attack. Similarly, financial distress, relationship issues, and increased isolation, if left unchecked, increase risk for suicide.</a:t>
            </a:r>
          </a:p>
          <a:p>
            <a:pPr>
              <a:spcAft>
                <a:spcPts val="601"/>
              </a:spcAft>
            </a:pPr>
            <a:r>
              <a:rPr lang="en-US" dirty="0">
                <a:latin typeface="Arial" panose="020B0604020202020204" pitchFamily="34" charset="0"/>
                <a:ea typeface="Verdana" panose="020B0604030504040204" pitchFamily="34" charset="0"/>
                <a:cs typeface="Arial" panose="020B0604020202020204" pitchFamily="34" charset="0"/>
              </a:rPr>
              <a:t>Warning signs indicate that there is a need to take immediate action. For example, signs such as tightness in the chest, tingling arm, flushed face, struggling to breathe—warning signs of a heart attack—clearly show need for intervention. Similarly, signs such as talking about death, giving belongings away, talking about harming oneself, or other significant changes in behavior—warning signs of suicide—clearly show need for intervention. </a:t>
            </a:r>
          </a:p>
        </p:txBody>
      </p:sp>
      <p:sp>
        <p:nvSpPr>
          <p:cNvPr id="3" name="TextBox 2">
            <a:extLst>
              <a:ext uri="{FF2B5EF4-FFF2-40B4-BE49-F238E27FC236}">
                <a16:creationId xmlns:a16="http://schemas.microsoft.com/office/drawing/2014/main" id="{0FBFD79A-CBD3-D659-B0D0-245AD89A8043}"/>
              </a:ext>
            </a:extLst>
          </p:cNvPr>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45553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508973"/>
              </p:ext>
            </p:extLst>
          </p:nvPr>
        </p:nvGraphicFramePr>
        <p:xfrm>
          <a:off x="651019" y="1338585"/>
          <a:ext cx="5648035" cy="7618262"/>
        </p:xfrm>
        <a:graphic>
          <a:graphicData uri="http://schemas.openxmlformats.org/drawingml/2006/table">
            <a:tbl>
              <a:tblPr firstRow="1" firstCol="1" bandRow="1">
                <a:tableStyleId>{1E171933-4619-4E11-9A3F-F7608DF75F80}</a:tableStyleId>
              </a:tblPr>
              <a:tblGrid>
                <a:gridCol w="2238456">
                  <a:extLst>
                    <a:ext uri="{9D8B030D-6E8A-4147-A177-3AD203B41FA5}">
                      <a16:colId xmlns:a16="http://schemas.microsoft.com/office/drawing/2014/main" val="2703133726"/>
                    </a:ext>
                  </a:extLst>
                </a:gridCol>
                <a:gridCol w="3409579">
                  <a:extLst>
                    <a:ext uri="{9D8B030D-6E8A-4147-A177-3AD203B41FA5}">
                      <a16:colId xmlns:a16="http://schemas.microsoft.com/office/drawing/2014/main" val="3602396697"/>
                    </a:ext>
                  </a:extLst>
                </a:gridCol>
              </a:tblGrid>
              <a:tr h="242862">
                <a:tc>
                  <a:txBody>
                    <a:bodyPr/>
                    <a:lstStyle/>
                    <a:p>
                      <a:pPr marL="0" marR="3365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6190" marT="12040"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6190" marT="12040"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771292">
                <a:tc>
                  <a:txBody>
                    <a:bodyPr/>
                    <a:lstStyle/>
                    <a:p>
                      <a:pPr marL="68580" marR="7747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20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20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595367">
                <a:tc>
                  <a:txBody>
                    <a:bodyPr/>
                    <a:lstStyle/>
                    <a:p>
                      <a:pPr marL="68580" marR="10160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20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200" baseline="0" dirty="0">
                          <a:effectLst/>
                          <a:latin typeface="Arial" panose="020B0604020202020204" pitchFamily="34" charset="0"/>
                          <a:ea typeface="Verdana" panose="020B0604030504040204" pitchFamily="34" charset="0"/>
                          <a:cs typeface="Arial" panose="020B0604020202020204" pitchFamily="34" charset="0"/>
                        </a:rPr>
                        <a:t> to</a:t>
                      </a:r>
                      <a:r>
                        <a:rPr lang="en-US" sz="120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a:t>
                      </a:r>
                      <a:r>
                        <a:rPr lang="en-US" sz="1200">
                          <a:effectLst/>
                          <a:latin typeface="Arial" panose="020B0604020202020204" pitchFamily="34" charset="0"/>
                          <a:ea typeface="Verdana" panose="020B0604030504040204" pitchFamily="34" charset="0"/>
                          <a:cs typeface="Arial" panose="020B0604020202020204" pitchFamily="34" charset="0"/>
                        </a:rPr>
                        <a:t>such as </a:t>
                      </a:r>
                      <a:r>
                        <a:rPr lang="en-US" sz="1200" dirty="0">
                          <a:effectLst/>
                          <a:latin typeface="Arial" panose="020B0604020202020204" pitchFamily="34" charset="0"/>
                          <a:ea typeface="Verdana" panose="020B0604030504040204" pitchFamily="34" charset="0"/>
                          <a:cs typeface="Arial" panose="020B0604020202020204" pitchFamily="34" charset="0"/>
                        </a:rPr>
                        <a:t>“one minute left,” to keep the group on track during activities. Demonstrate lengthy with another individual.</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46471">
                <a:tc>
                  <a:txBody>
                    <a:bodyPr/>
                    <a:lstStyle/>
                    <a:p>
                      <a:pPr marL="68580" marR="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200" baseline="0" dirty="0">
                          <a:effectLst/>
                          <a:latin typeface="Arial" panose="020B0604020202020204" pitchFamily="34" charset="0"/>
                          <a:ea typeface="Verdana" panose="020B0604030504040204" pitchFamily="34" charset="0"/>
                          <a:cs typeface="Arial" panose="020B0604020202020204" pitchFamily="34" charset="0"/>
                        </a:rPr>
                        <a:t> - </a:t>
                      </a:r>
                      <a:r>
                        <a:rPr lang="en-US" sz="120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6190" marT="12040"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20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419442">
                <a:tc>
                  <a:txBody>
                    <a:bodyPr/>
                    <a:lstStyle/>
                    <a:p>
                      <a:pPr marL="68580" marR="276225"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20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20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Behavioral Health) if/when necessary.</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12583">
                <a:tc>
                  <a:txBody>
                    <a:bodyPr/>
                    <a:lstStyle/>
                    <a:p>
                      <a:pPr marL="68580" marR="276225" indent="-6350" algn="l">
                        <a:lnSpc>
                          <a:spcPct val="100000"/>
                        </a:lnSpc>
                        <a:spcBef>
                          <a:spcPts val="600"/>
                        </a:spcBef>
                        <a:spcAft>
                          <a:spcPts val="600"/>
                        </a:spcAft>
                      </a:pPr>
                      <a:r>
                        <a:rPr lang="en-US" sz="120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a:t>
                      </a:r>
                      <a:r>
                        <a:rPr lang="en-US" sz="1200" b="1"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a:t>
                      </a:r>
                      <a:r>
                        <a:rPr lang="en-US" sz="120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20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5" name="TextBox 4"/>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iv-A</a:t>
            </a:r>
          </a:p>
        </p:txBody>
      </p:sp>
      <p:sp>
        <p:nvSpPr>
          <p:cNvPr id="8" name="Notes Placeholder 7"/>
          <p:cNvSpPr>
            <a:spLocks noGrp="1"/>
          </p:cNvSpPr>
          <p:nvPr>
            <p:ph type="body" idx="1"/>
          </p:nvPr>
        </p:nvSpPr>
        <p:spPr>
          <a:xfrm>
            <a:off x="636829" y="499004"/>
            <a:ext cx="5648035" cy="1135932"/>
          </a:xfrm>
          <a:prstGeom prst="rect">
            <a:avLst/>
          </a:prstGeom>
        </p:spPr>
        <p:txBody>
          <a:bodyPr lIns="91611" tIns="45805" rIns="91611" bIns="45805"/>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sp>
        <p:nvSpPr>
          <p:cNvPr id="2" name="TextBox 1">
            <a:extLst>
              <a:ext uri="{FF2B5EF4-FFF2-40B4-BE49-F238E27FC236}">
                <a16:creationId xmlns:a16="http://schemas.microsoft.com/office/drawing/2014/main" id="{24066FA7-0D38-973C-FD54-B5A3AAEAA768}"/>
              </a:ext>
            </a:extLst>
          </p:cNvPr>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1625089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4267185390"/>
              </p:ext>
            </p:extLst>
          </p:nvPr>
        </p:nvGraphicFramePr>
        <p:xfrm>
          <a:off x="477818" y="387838"/>
          <a:ext cx="5934998" cy="8303372"/>
        </p:xfrm>
        <a:graphic>
          <a:graphicData uri="http://schemas.openxmlformats.org/drawingml/2006/table">
            <a:tbl>
              <a:tblPr firstRow="1" bandRow="1">
                <a:tableStyleId>{5C22544A-7EE6-4342-B048-85BDC9FD1C3A}</a:tableStyleId>
              </a:tblPr>
              <a:tblGrid>
                <a:gridCol w="5934998">
                  <a:extLst>
                    <a:ext uri="{9D8B030D-6E8A-4147-A177-3AD203B41FA5}">
                      <a16:colId xmlns:a16="http://schemas.microsoft.com/office/drawing/2014/main" val="20000"/>
                    </a:ext>
                  </a:extLst>
                </a:gridCol>
              </a:tblGrid>
              <a:tr h="7815061">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34287" y="4367566"/>
            <a:ext cx="2557324" cy="3389098"/>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561577" y="4367566"/>
            <a:ext cx="2545234" cy="3389098"/>
          </a:xfrm>
          <a:prstGeom prst="rect">
            <a:avLst/>
          </a:prstGeom>
          <a:ln>
            <a:solidFill>
              <a:schemeClr val="tx1"/>
            </a:solidFill>
          </a:ln>
        </p:spPr>
      </p:pic>
      <p:sp>
        <p:nvSpPr>
          <p:cNvPr id="4" name="TextBox 3">
            <a:extLst>
              <a:ext uri="{FF2B5EF4-FFF2-40B4-BE49-F238E27FC236}">
                <a16:creationId xmlns:a16="http://schemas.microsoft.com/office/drawing/2014/main" id="{252F16C4-446A-1BE6-B51B-849DF8C68247}"/>
              </a:ext>
            </a:extLst>
          </p:cNvPr>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2182653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8" r="20238"/>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a:prstGeom prst="rect">
            <a:avLst/>
          </a:prstGeo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7.png"/><Relationship Id="rId7" Type="http://schemas.openxmlformats.org/officeDocument/2006/relationships/diagramLayout" Target="../diagrams/layout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image" Target="../media/image28.pn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7.png"/><Relationship Id="rId7" Type="http://schemas.openxmlformats.org/officeDocument/2006/relationships/diagramLayout" Target="../diagrams/layout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Data" Target="../diagrams/data2.xml"/><Relationship Id="rId5" Type="http://schemas.openxmlformats.org/officeDocument/2006/relationships/image" Target="../media/image10.png"/><Relationship Id="rId10" Type="http://schemas.microsoft.com/office/2007/relationships/diagramDrawing" Target="../diagrams/drawing2.xml"/><Relationship Id="rId4" Type="http://schemas.openxmlformats.org/officeDocument/2006/relationships/image" Target="../media/image28.png"/><Relationship Id="rId9" Type="http://schemas.openxmlformats.org/officeDocument/2006/relationships/diagramColors" Target="../diagrams/colors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10.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AF4DF78B-1114-4F26-9D22-F74D74DE93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83" t="7724" r="5921" b="11444"/>
          <a:stretch/>
        </p:blipFill>
        <p:spPr>
          <a:xfrm>
            <a:off x="2554667" y="927893"/>
            <a:ext cx="4354507" cy="5388931"/>
          </a:xfrm>
          <a:prstGeom prst="rect">
            <a:avLst/>
          </a:prstGeom>
        </p:spPr>
      </p:pic>
      <p:pic>
        <p:nvPicPr>
          <p:cNvPr id="3" name="Picture 2" descr="Logo&#10;&#10;Description automatically generated">
            <a:extLst>
              <a:ext uri="{FF2B5EF4-FFF2-40B4-BE49-F238E27FC236}">
                <a16:creationId xmlns:a16="http://schemas.microsoft.com/office/drawing/2014/main" id="{53457EA9-9972-7FDE-BB8E-1BDA692C89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74" y="113356"/>
            <a:ext cx="947450" cy="948081"/>
          </a:xfrm>
          <a:prstGeom prst="rect">
            <a:avLst/>
          </a:prstGeom>
          <a:gradFill>
            <a:gsLst>
              <a:gs pos="4000">
                <a:srgbClr val="F9F9F9"/>
              </a:gs>
              <a:gs pos="34000">
                <a:srgbClr val="F4F4F4"/>
              </a:gs>
              <a:gs pos="65000">
                <a:srgbClr val="EFEFEF"/>
              </a:gs>
              <a:gs pos="88000">
                <a:srgbClr val="EBEBEB"/>
              </a:gs>
            </a:gsLst>
            <a:lin ang="18900000" scaled="1"/>
          </a:gradFill>
        </p:spPr>
      </p:pic>
      <p:pic>
        <p:nvPicPr>
          <p:cNvPr id="5" name="Picture 4" descr="Logo&#10;&#10;Description automatically generated">
            <a:extLst>
              <a:ext uri="{FF2B5EF4-FFF2-40B4-BE49-F238E27FC236}">
                <a16:creationId xmlns:a16="http://schemas.microsoft.com/office/drawing/2014/main" id="{B815942E-5DC5-1791-CDB7-7FA8C37328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76" y="135128"/>
            <a:ext cx="660248" cy="825082"/>
          </a:xfrm>
          <a:prstGeom prst="rect">
            <a:avLst/>
          </a:prstGeom>
          <a:gradFill flip="none" rotWithShape="1">
            <a:gsLst>
              <a:gs pos="0">
                <a:srgbClr val="EBEBEB"/>
              </a:gs>
              <a:gs pos="53000">
                <a:srgbClr val="F1F1F1"/>
              </a:gs>
              <a:gs pos="100000">
                <a:srgbClr val="F6F6F6"/>
              </a:gs>
              <a:gs pos="76000">
                <a:srgbClr val="F3F3F3"/>
              </a:gs>
            </a:gsLst>
            <a:lin ang="2700000" scaled="1"/>
            <a:tileRect/>
          </a:gradFill>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49721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65414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91" t="83023" r="1032" b="1363"/>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Lethal Means Safety</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pic>
        <p:nvPicPr>
          <p:cNvPr id="26" name="Picture 25" descr="A silhouette of a person holding an object&#10;&#10;Description automatically generated">
            <a:extLst>
              <a:ext uri="{FF2B5EF4-FFF2-40B4-BE49-F238E27FC236}">
                <a16:creationId xmlns:a16="http://schemas.microsoft.com/office/drawing/2014/main" id="{EE509DFE-E8EC-1AA4-D601-839DCF266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322" y="-19701"/>
            <a:ext cx="9770645" cy="6513763"/>
          </a:xfrm>
          <a:prstGeom prst="rect">
            <a:avLst/>
          </a:prstGeom>
        </p:spPr>
      </p:pic>
      <p:pic>
        <p:nvPicPr>
          <p:cNvPr id="15" name="Picture 14" descr="Logo&#10;&#10;Description automatically generated">
            <a:extLst>
              <a:ext uri="{FF2B5EF4-FFF2-40B4-BE49-F238E27FC236}">
                <a16:creationId xmlns:a16="http://schemas.microsoft.com/office/drawing/2014/main" id="{488992AB-1307-3529-3D4F-B588D82F5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511" y="290604"/>
            <a:ext cx="1325412" cy="1656310"/>
          </a:xfrm>
          <a:prstGeom prst="rect">
            <a:avLst/>
          </a:prstGeom>
        </p:spPr>
      </p:pic>
      <p:pic>
        <p:nvPicPr>
          <p:cNvPr id="16" name="Picture 15" descr="Logo&#10;&#10;Description automatically generated">
            <a:extLst>
              <a:ext uri="{FF2B5EF4-FFF2-40B4-BE49-F238E27FC236}">
                <a16:creationId xmlns:a16="http://schemas.microsoft.com/office/drawing/2014/main" id="{25364FBD-7784-F8AE-2369-F8631595B2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312" y="134322"/>
            <a:ext cx="1967561" cy="1968873"/>
          </a:xfrm>
          <a:prstGeom prst="rect">
            <a:avLst/>
          </a:prstGeom>
        </p:spPr>
      </p:pic>
    </p:spTree>
    <p:extLst>
      <p:ext uri="{BB962C8B-B14F-4D97-AF65-F5344CB8AC3E}">
        <p14:creationId xmlns:p14="http://schemas.microsoft.com/office/powerpoint/2010/main" val="180491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054961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tx1">
                    <a:lumMod val="75000"/>
                    <a:lumOff val="25000"/>
                  </a:schemeClr>
                </a:solidFill>
              </a:rPr>
              <a:t>Concrete Experience: The Story of Drew Robinson</a:t>
            </a:r>
            <a:endParaRPr lang="en-US" sz="2000" cap="none" dirty="0">
              <a:solidFill>
                <a:srgbClr val="404040"/>
              </a:solidFill>
            </a:endParaRPr>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991" t="83023" r="1032" b="1363"/>
          <a:stretch/>
        </p:blipFill>
        <p:spPr>
          <a:xfrm>
            <a:off x="0" y="5726835"/>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grpSp>
        <p:nvGrpSpPr>
          <p:cNvPr id="7" name="Group 6">
            <a:extLst>
              <a:ext uri="{FF2B5EF4-FFF2-40B4-BE49-F238E27FC236}">
                <a16:creationId xmlns:a16="http://schemas.microsoft.com/office/drawing/2014/main" id="{759C53B2-0DF1-B28F-C8A9-CF9D7CF41B6E}"/>
              </a:ext>
            </a:extLst>
          </p:cNvPr>
          <p:cNvGrpSpPr/>
          <p:nvPr/>
        </p:nvGrpSpPr>
        <p:grpSpPr>
          <a:xfrm>
            <a:off x="132649" y="9846"/>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ED68E99D-EC82-84E9-DB4D-B6AD3D130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BABC7A64-EEF6-AFD2-A5AD-5CA861914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30"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109DD203-3504-F8B1-300A-9E8B8CF216FF}"/>
              </a:ext>
            </a:extLst>
          </p:cNvPr>
          <p:cNvPicPr>
            <a:picLocks noChangeAspect="1"/>
          </p:cNvPicPr>
          <p:nvPr/>
        </p:nvPicPr>
        <p:blipFill rotWithShape="1">
          <a:blip r:embed="rId7"/>
          <a:srcRect b="4881"/>
          <a:stretch/>
        </p:blipFill>
        <p:spPr>
          <a:xfrm>
            <a:off x="928943" y="1331729"/>
            <a:ext cx="1569124" cy="2090850"/>
          </a:xfrm>
          <a:prstGeom prst="rect">
            <a:avLst/>
          </a:prstGeom>
        </p:spPr>
      </p:pic>
      <p:sp>
        <p:nvSpPr>
          <p:cNvPr id="16" name="Rectangle 15">
            <a:extLst>
              <a:ext uri="{FF2B5EF4-FFF2-40B4-BE49-F238E27FC236}">
                <a16:creationId xmlns:a16="http://schemas.microsoft.com/office/drawing/2014/main" id="{4ED91E00-0197-6A01-D393-784C69F163C7}"/>
              </a:ext>
            </a:extLst>
          </p:cNvPr>
          <p:cNvSpPr/>
          <p:nvPr/>
        </p:nvSpPr>
        <p:spPr>
          <a:xfrm>
            <a:off x="1713504" y="5329768"/>
            <a:ext cx="6434760" cy="8211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defRPr/>
            </a:pPr>
            <a:r>
              <a:rPr lang="en-US" sz="18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risk factors or warning signs can you identify in Drew’s story</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 If he was one of your friends, what would you do?</a:t>
            </a:r>
          </a:p>
        </p:txBody>
      </p:sp>
      <p:pic>
        <p:nvPicPr>
          <p:cNvPr id="17" name="Picture 16">
            <a:extLst>
              <a:ext uri="{FF2B5EF4-FFF2-40B4-BE49-F238E27FC236}">
                <a16:creationId xmlns:a16="http://schemas.microsoft.com/office/drawing/2014/main" id="{95C0B46F-322C-9794-6F0F-9AD4762952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7205" y="5093553"/>
            <a:ext cx="512597" cy="512597"/>
          </a:xfrm>
          <a:prstGeom prst="rect">
            <a:avLst/>
          </a:prstGeom>
        </p:spPr>
      </p:pic>
      <p:sp>
        <p:nvSpPr>
          <p:cNvPr id="18" name="TextBox 17">
            <a:extLst>
              <a:ext uri="{FF2B5EF4-FFF2-40B4-BE49-F238E27FC236}">
                <a16:creationId xmlns:a16="http://schemas.microsoft.com/office/drawing/2014/main" id="{9C18A207-BDB7-CD46-736A-919B6213FEC2}"/>
              </a:ext>
            </a:extLst>
          </p:cNvPr>
          <p:cNvSpPr txBox="1"/>
          <p:nvPr/>
        </p:nvSpPr>
        <p:spPr>
          <a:xfrm>
            <a:off x="2580090" y="1218055"/>
            <a:ext cx="6226534" cy="2604752"/>
          </a:xfrm>
          <a:prstGeom prst="rect">
            <a:avLst/>
          </a:prstGeom>
          <a:noFill/>
        </p:spPr>
        <p:txBody>
          <a:bodyPr wrap="square" rtlCol="0">
            <a:spAutoFit/>
          </a:bodyPr>
          <a:lstStyle/>
          <a:p>
            <a:pPr defTabSz="685800">
              <a:lnSpc>
                <a:spcPts val="2200"/>
              </a:lnSpc>
              <a:spcBef>
                <a:spcPts val="600"/>
              </a:spcBef>
            </a:pPr>
            <a:r>
              <a:rPr lang="en-US" sz="1500" dirty="0">
                <a:solidFill>
                  <a:srgbClr val="000000"/>
                </a:solidFill>
                <a:latin typeface="Arial"/>
              </a:rPr>
              <a:t>Drew Robinson was once known for being a Major League Baseball (MLB) player of the Texas Rangers and the St. Louis Cardinals. While having achieved his goal of making it to the big leagues, his experience was anything but easy. He had been demoted to the minor leagues several times, and he had injured his left elbow and required surgery. In August of 2019, the Cardinals released him. Despite his continuation with behavioral health therapy, he felt increasingly frustrated with himself and he was worried he was going to end up in the minor leagues again. Little did anyone know that Drew suffered from </a:t>
            </a:r>
          </a:p>
        </p:txBody>
      </p:sp>
      <p:sp>
        <p:nvSpPr>
          <p:cNvPr id="20" name="TextBox 19">
            <a:extLst>
              <a:ext uri="{FF2B5EF4-FFF2-40B4-BE49-F238E27FC236}">
                <a16:creationId xmlns:a16="http://schemas.microsoft.com/office/drawing/2014/main" id="{621B70F2-B878-5C9F-675E-38C2C4BF70FD}"/>
              </a:ext>
            </a:extLst>
          </p:cNvPr>
          <p:cNvSpPr txBox="1"/>
          <p:nvPr/>
        </p:nvSpPr>
        <p:spPr>
          <a:xfrm>
            <a:off x="865602" y="3744992"/>
            <a:ext cx="8035482" cy="1476238"/>
          </a:xfrm>
          <a:prstGeom prst="rect">
            <a:avLst/>
          </a:prstGeom>
          <a:noFill/>
        </p:spPr>
        <p:txBody>
          <a:bodyPr wrap="square">
            <a:spAutoFit/>
          </a:bodyPr>
          <a:lstStyle/>
          <a:p>
            <a:pPr>
              <a:lnSpc>
                <a:spcPts val="2200"/>
              </a:lnSpc>
              <a:spcBef>
                <a:spcPts val="600"/>
              </a:spcBef>
            </a:pPr>
            <a:r>
              <a:rPr lang="en-US" sz="1500" dirty="0">
                <a:solidFill>
                  <a:srgbClr val="000000"/>
                </a:solidFill>
                <a:latin typeface="Arial"/>
              </a:rPr>
              <a:t>depression and suicidal ideation. Drew felt as though he was not good enough for his fiancée and he called off the wedding. After becoming increasingly isolated by the COVID-19 pandemic, he asked himself, “Who would care if I’m gone?” That evening, on April 16, 2020, Drew sat on his living room couch, drinking whiskey, and shot himself in the right temple. Drew Robinson survived.</a:t>
            </a:r>
            <a:endParaRPr lang="en-US" sz="1500" dirty="0"/>
          </a:p>
        </p:txBody>
      </p:sp>
    </p:spTree>
    <p:extLst>
      <p:ext uri="{BB962C8B-B14F-4D97-AF65-F5344CB8AC3E}">
        <p14:creationId xmlns:p14="http://schemas.microsoft.com/office/powerpoint/2010/main" val="332239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9951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0">
            <a:extLst>
              <a:ext uri="{FF2B5EF4-FFF2-40B4-BE49-F238E27FC236}">
                <a16:creationId xmlns:a16="http://schemas.microsoft.com/office/drawing/2014/main" id="{DB0D3889-1BFA-94A3-DDA6-CB0C9AB9B77D}"/>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67020" y="1228725"/>
            <a:ext cx="8281397" cy="4714875"/>
          </a:xfrm>
          <a:prstGeom prst="rect">
            <a:avLst/>
          </a:prstGeom>
        </p:spPr>
      </p:pic>
      <p:sp>
        <p:nvSpPr>
          <p:cNvPr id="3" name="TextBox 2">
            <a:extLst>
              <a:ext uri="{FF2B5EF4-FFF2-40B4-BE49-F238E27FC236}">
                <a16:creationId xmlns:a16="http://schemas.microsoft.com/office/drawing/2014/main" id="{2FA3C248-F85B-87D7-9675-8D642A2C058F}"/>
              </a:ext>
            </a:extLst>
          </p:cNvPr>
          <p:cNvSpPr txBox="1"/>
          <p:nvPr/>
        </p:nvSpPr>
        <p:spPr>
          <a:xfrm>
            <a:off x="4911047" y="1739503"/>
            <a:ext cx="2917860" cy="3693319"/>
          </a:xfrm>
          <a:prstGeom prst="rect">
            <a:avLst/>
          </a:prstGeom>
          <a:noFill/>
        </p:spPr>
        <p:txBody>
          <a:bodyPr wrap="square" rtlCol="0">
            <a:spAutoFit/>
          </a:bodyPr>
          <a:lstStyle/>
          <a:p>
            <a:r>
              <a:rPr lang="en-US" dirty="0">
                <a:solidFill>
                  <a:schemeClr val="bg1"/>
                </a:solidFill>
              </a:rPr>
              <a:t>To enhance Soldiers’ understanding of Lethal Means Safety (LMS) </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To provide an opportunity for Soldiers to consider and discuss ways to promote LMS for themselves and others</a:t>
            </a:r>
          </a:p>
          <a:p>
            <a:endParaRPr lang="en-US" dirty="0">
              <a:solidFill>
                <a:schemeClr val="bg1"/>
              </a:solidFill>
            </a:endParaRPr>
          </a:p>
          <a:p>
            <a:r>
              <a:rPr lang="en-US" dirty="0">
                <a:solidFill>
                  <a:schemeClr val="bg1"/>
                </a:solidFill>
              </a:rPr>
              <a:t>To help Soldiers prevent suicide in their unit and in their circles of support</a:t>
            </a:r>
          </a:p>
        </p:txBody>
      </p:sp>
    </p:spTree>
    <p:extLst>
      <p:ext uri="{BB962C8B-B14F-4D97-AF65-F5344CB8AC3E}">
        <p14:creationId xmlns:p14="http://schemas.microsoft.com/office/powerpoint/2010/main" val="361799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20537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DA4E9E5-41A8-2685-AF1F-9A55BFF22F94}"/>
              </a:ext>
            </a:extLst>
          </p:cNvPr>
          <p:cNvSpPr/>
          <p:nvPr/>
        </p:nvSpPr>
        <p:spPr>
          <a:xfrm>
            <a:off x="4388910" y="1447946"/>
            <a:ext cx="4257040" cy="180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18" name="Rectangle 17">
            <a:extLst>
              <a:ext uri="{FF2B5EF4-FFF2-40B4-BE49-F238E27FC236}">
                <a16:creationId xmlns:a16="http://schemas.microsoft.com/office/drawing/2014/main" id="{78E43CCC-FD6C-9FCE-5B7C-F405CFBCE58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3">
            <a:extLst>
              <a:ext uri="{FF2B5EF4-FFF2-40B4-BE49-F238E27FC236}">
                <a16:creationId xmlns:a16="http://schemas.microsoft.com/office/drawing/2014/main" id="{A811AC3B-4673-0858-3E99-C084887D16D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Lethality, and Influencing Factors</a:t>
            </a:r>
          </a:p>
        </p:txBody>
      </p:sp>
      <p:grpSp>
        <p:nvGrpSpPr>
          <p:cNvPr id="24" name="Group 23">
            <a:extLst>
              <a:ext uri="{FF2B5EF4-FFF2-40B4-BE49-F238E27FC236}">
                <a16:creationId xmlns:a16="http://schemas.microsoft.com/office/drawing/2014/main" id="{66FD586D-A5FE-DB19-D386-E87728F616D7}"/>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D17F2B93-CCF5-B8A1-9C9F-8AFB45D7E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5BA8A80C-4355-D746-446A-044523F96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A73F4601-D91F-841C-BED3-2D17F95A99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1">
            <a:extLst>
              <a:ext uri="{FF2B5EF4-FFF2-40B4-BE49-F238E27FC236}">
                <a16:creationId xmlns:a16="http://schemas.microsoft.com/office/drawing/2014/main" id="{AD0A22F2-6FBD-55E0-DECA-8C933B297D64}"/>
              </a:ext>
            </a:extLst>
          </p:cNvPr>
          <p:cNvSpPr>
            <a:spLocks noGrp="1"/>
          </p:cNvSpPr>
          <p:nvPr>
            <p:ph idx="1"/>
          </p:nvPr>
        </p:nvSpPr>
        <p:spPr>
          <a:xfrm>
            <a:off x="4540918" y="1538420"/>
            <a:ext cx="4132254" cy="1662878"/>
          </a:xfrm>
          <a:ln w="28575">
            <a:noFill/>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p:spPr>
        <p:txBody>
          <a:bodyPr/>
          <a:lstStyle/>
          <a:p>
            <a:r>
              <a:rPr lang="en-US" sz="1800" b="1" u="sng" dirty="0"/>
              <a:t>Lethality</a:t>
            </a:r>
            <a:r>
              <a:rPr lang="en-US" sz="1800" dirty="0"/>
              <a:t>: the capacity to cause death or serious harm or damage</a:t>
            </a:r>
          </a:p>
          <a:p>
            <a:endParaRPr lang="en-US" sz="1800" dirty="0"/>
          </a:p>
          <a:p>
            <a:r>
              <a:rPr lang="en-US" sz="1800" b="1" u="sng" dirty="0"/>
              <a:t>Lethal Means</a:t>
            </a:r>
            <a:r>
              <a:rPr lang="en-US" sz="1800" b="1" dirty="0"/>
              <a:t>: </a:t>
            </a:r>
            <a:r>
              <a:rPr lang="en-US" sz="1800" kern="0" dirty="0">
                <a:solidFill>
                  <a:schemeClr val="tx1"/>
                </a:solidFill>
              </a:rPr>
              <a:t>the methods that can be used in a suicide attempt</a:t>
            </a:r>
          </a:p>
          <a:p>
            <a:endParaRPr lang="en-US" sz="1800" b="1" u="sng" kern="0" dirty="0"/>
          </a:p>
        </p:txBody>
      </p:sp>
      <p:sp>
        <p:nvSpPr>
          <p:cNvPr id="30" name="Rectangle 29">
            <a:extLst>
              <a:ext uri="{FF2B5EF4-FFF2-40B4-BE49-F238E27FC236}">
                <a16:creationId xmlns:a16="http://schemas.microsoft.com/office/drawing/2014/main" id="{7B93B398-9E6C-34BA-77A0-A1F84033A7D2}"/>
              </a:ext>
            </a:extLst>
          </p:cNvPr>
          <p:cNvSpPr/>
          <p:nvPr/>
        </p:nvSpPr>
        <p:spPr>
          <a:xfrm>
            <a:off x="4572000" y="4404365"/>
            <a:ext cx="4132254" cy="13075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457200" rtl="0" eaLnBrk="1" fontAlgn="auto" latinLnBrk="0" hangingPunct="1">
              <a:lnSpc>
                <a:spcPct val="100000"/>
              </a:lnSpc>
              <a:spcBef>
                <a:spcPts val="600"/>
              </a:spcBef>
              <a:spcAft>
                <a:spcPts val="0"/>
              </a:spcAft>
              <a:buClrTx/>
              <a:buSzTx/>
              <a:tabLst/>
              <a:defRPr/>
            </a:pPr>
            <a:r>
              <a:rPr lang="en-US" sz="1800" dirty="0">
                <a:solidFill>
                  <a:schemeClr val="tx1"/>
                </a:solidFill>
                <a:latin typeface="Arial" panose="020B0604020202020204" pitchFamily="34" charset="0"/>
                <a:cs typeface="Arial" panose="020B0604020202020204" pitchFamily="34" charset="0"/>
              </a:rPr>
              <a:t>Why might the lethality rate be higher for firearms, jumping, or hanging versus drug poisoning or cutting?</a:t>
            </a:r>
          </a:p>
        </p:txBody>
      </p:sp>
      <p:pic>
        <p:nvPicPr>
          <p:cNvPr id="31" name="Picture 30">
            <a:extLst>
              <a:ext uri="{FF2B5EF4-FFF2-40B4-BE49-F238E27FC236}">
                <a16:creationId xmlns:a16="http://schemas.microsoft.com/office/drawing/2014/main" id="{4751BD33-4816-7976-98F4-3FF643018C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7357" y="4147635"/>
            <a:ext cx="512597" cy="512597"/>
          </a:xfrm>
          <a:prstGeom prst="rect">
            <a:avLst/>
          </a:prstGeom>
        </p:spPr>
      </p:pic>
      <p:sp>
        <p:nvSpPr>
          <p:cNvPr id="33" name="Content Placeholder 1">
            <a:extLst>
              <a:ext uri="{FF2B5EF4-FFF2-40B4-BE49-F238E27FC236}">
                <a16:creationId xmlns:a16="http://schemas.microsoft.com/office/drawing/2014/main" id="{FC529FF7-9BA2-43A1-030F-5D1145A91B03}"/>
              </a:ext>
            </a:extLst>
          </p:cNvPr>
          <p:cNvSpPr txBox="1">
            <a:spLocks/>
          </p:cNvSpPr>
          <p:nvPr/>
        </p:nvSpPr>
        <p:spPr bwMode="auto">
          <a:xfrm>
            <a:off x="386830" y="4377963"/>
            <a:ext cx="3664894" cy="1662878"/>
          </a:xfrm>
          <a:prstGeom prst="rect">
            <a:avLst/>
          </a:prstGeom>
          <a:noFill/>
          <a:ln w="28575">
            <a:noFill/>
            <a:miter lim="800000"/>
            <a:headEnd/>
            <a:tailEnd/>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1800" b="1" u="sng" dirty="0"/>
              <a:t>Influencing factors:</a:t>
            </a:r>
          </a:p>
          <a:p>
            <a:pPr marL="285750" indent="-285750" defTabSz="914400">
              <a:buFont typeface="Arial" panose="020B0604020202020204" pitchFamily="34" charset="0"/>
              <a:buChar char="•"/>
            </a:pPr>
            <a:r>
              <a:rPr lang="en-US" sz="1800" dirty="0"/>
              <a:t>Ease of accessibility and use</a:t>
            </a:r>
          </a:p>
          <a:p>
            <a:pPr marL="285750" indent="-285750" defTabSz="914400">
              <a:buFont typeface="Arial" panose="020B0604020202020204" pitchFamily="34" charset="0"/>
              <a:buChar char="•"/>
            </a:pPr>
            <a:r>
              <a:rPr lang="en-US" sz="1800" dirty="0"/>
              <a:t>Acceptability to the attempter</a:t>
            </a:r>
          </a:p>
          <a:p>
            <a:pPr marL="285750" indent="-285750" defTabSz="914400">
              <a:buFont typeface="Arial" panose="020B0604020202020204" pitchFamily="34" charset="0"/>
              <a:buChar char="•"/>
            </a:pPr>
            <a:r>
              <a:rPr lang="en-US" sz="1800" dirty="0"/>
              <a:t>Inherent deadliness</a:t>
            </a:r>
          </a:p>
          <a:p>
            <a:pPr marL="285750" indent="-285750" defTabSz="914400">
              <a:buFont typeface="Arial" panose="020B0604020202020204" pitchFamily="34" charset="0"/>
              <a:buChar char="•"/>
            </a:pPr>
            <a:r>
              <a:rPr lang="en-US" sz="1800" dirty="0"/>
              <a:t>Ability to abort mid-attempt</a:t>
            </a:r>
          </a:p>
        </p:txBody>
      </p:sp>
      <p:pic>
        <p:nvPicPr>
          <p:cNvPr id="5" name="Picture 4" descr="An object and pills with a bridge and a warning sign&#10;&#10;Description automatically generated">
            <a:extLst>
              <a:ext uri="{FF2B5EF4-FFF2-40B4-BE49-F238E27FC236}">
                <a16:creationId xmlns:a16="http://schemas.microsoft.com/office/drawing/2014/main" id="{32F27F9B-3802-AF7C-6223-5E2B77AD09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671" y="1278420"/>
            <a:ext cx="3015351" cy="2909960"/>
          </a:xfrm>
          <a:prstGeom prst="rect">
            <a:avLst/>
          </a:prstGeom>
        </p:spPr>
      </p:pic>
    </p:spTree>
    <p:extLst>
      <p:ext uri="{BB962C8B-B14F-4D97-AF65-F5344CB8AC3E}">
        <p14:creationId xmlns:p14="http://schemas.microsoft.com/office/powerpoint/2010/main" val="2891595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03599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78640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Safety in Action</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21A0036-7B53-5EE1-F3A5-E47073881290}"/>
              </a:ext>
            </a:extLst>
          </p:cNvPr>
          <p:cNvSpPr txBox="1"/>
          <p:nvPr/>
        </p:nvSpPr>
        <p:spPr>
          <a:xfrm>
            <a:off x="1151834" y="1301571"/>
            <a:ext cx="6840332" cy="1200329"/>
          </a:xfrm>
          <a:prstGeom prst="rect">
            <a:avLst/>
          </a:prstGeom>
          <a:noFill/>
        </p:spPr>
        <p:txBody>
          <a:bodyPr wrap="square">
            <a:spAutoFit/>
          </a:bodyPr>
          <a:lstStyle/>
          <a:p>
            <a:pPr>
              <a:spcBef>
                <a:spcPts val="600"/>
              </a:spcBef>
              <a:defRPr/>
            </a:pPr>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goal of lethal means safety </a:t>
            </a:r>
            <a:r>
              <a:rPr lang="en-US" sz="1800" dirty="0">
                <a:latin typeface="Arial" panose="020B0604020202020204" pitchFamily="34" charset="0"/>
                <a:cs typeface="Arial" panose="020B0604020202020204" pitchFamily="34" charset="0"/>
              </a:rPr>
              <a:t>is to put time and distance between a means of suicide and a person at risk for suicide, thus making immediate access to the means more difficult and ultimately lowering the risk of death by suicide.</a:t>
            </a:r>
            <a:endParaRPr lang="en-US" sz="1800" dirty="0"/>
          </a:p>
        </p:txBody>
      </p:sp>
      <p:sp>
        <p:nvSpPr>
          <p:cNvPr id="23" name="TextBox 22">
            <a:extLst>
              <a:ext uri="{FF2B5EF4-FFF2-40B4-BE49-F238E27FC236}">
                <a16:creationId xmlns:a16="http://schemas.microsoft.com/office/drawing/2014/main" id="{D15DDC0C-315F-968B-DBBB-3B2871564AC6}"/>
              </a:ext>
            </a:extLst>
          </p:cNvPr>
          <p:cNvSpPr txBox="1"/>
          <p:nvPr/>
        </p:nvSpPr>
        <p:spPr>
          <a:xfrm>
            <a:off x="4179744" y="3562033"/>
            <a:ext cx="4699000" cy="2523768"/>
          </a:xfrm>
          <a:prstGeom prst="rect">
            <a:avLst/>
          </a:prstGeom>
          <a:noFill/>
        </p:spPr>
        <p:txBody>
          <a:bodyPr wrap="square">
            <a:spAutoFit/>
          </a:bodyPr>
          <a:lstStyle/>
          <a:p>
            <a:pPr marL="285750" lvl="0" indent="-285750">
              <a:spcBef>
                <a:spcPts val="600"/>
              </a:spcBef>
              <a:spcAft>
                <a:spcPts val="600"/>
              </a:spcAft>
              <a:buFont typeface="Arial" panose="020B0604020202020204" pitchFamily="34" charset="0"/>
              <a:buChar char="•"/>
            </a:pPr>
            <a:r>
              <a:rPr lang="en-US" sz="1800" i="1" dirty="0"/>
              <a:t>lock firearms</a:t>
            </a:r>
          </a:p>
          <a:p>
            <a:pPr marL="285750" indent="-285750">
              <a:spcBef>
                <a:spcPts val="600"/>
              </a:spcBef>
              <a:spcAft>
                <a:spcPts val="600"/>
              </a:spcAft>
              <a:buFont typeface="Arial" panose="020B0604020202020204" pitchFamily="34" charset="0"/>
              <a:buChar char="•"/>
            </a:pPr>
            <a:r>
              <a:rPr lang="en-US" sz="1800" i="1" dirty="0"/>
              <a:t>separate the ammunition from the firearm</a:t>
            </a:r>
          </a:p>
          <a:p>
            <a:pPr marL="285750" lvl="0" indent="-285750">
              <a:spcBef>
                <a:spcPts val="600"/>
              </a:spcBef>
              <a:spcAft>
                <a:spcPts val="600"/>
              </a:spcAft>
              <a:buFont typeface="Arial" panose="020B0604020202020204" pitchFamily="34" charset="0"/>
              <a:buChar char="•"/>
            </a:pPr>
            <a:r>
              <a:rPr lang="en-US" sz="1800" i="1" dirty="0"/>
              <a:t>use gun locks and breach barriers</a:t>
            </a:r>
          </a:p>
          <a:p>
            <a:pPr marL="285750" lvl="0" indent="-285750">
              <a:spcBef>
                <a:spcPts val="600"/>
              </a:spcBef>
              <a:spcAft>
                <a:spcPts val="600"/>
              </a:spcAft>
              <a:buFont typeface="Arial" panose="020B0604020202020204" pitchFamily="34" charset="0"/>
              <a:buChar char="•"/>
            </a:pPr>
            <a:r>
              <a:rPr lang="en-US" sz="1800" i="1" dirty="0"/>
              <a:t>take away firing pins</a:t>
            </a:r>
          </a:p>
          <a:p>
            <a:pPr marL="285750" lvl="0" indent="-285750">
              <a:spcBef>
                <a:spcPts val="600"/>
              </a:spcBef>
              <a:spcAft>
                <a:spcPts val="600"/>
              </a:spcAft>
              <a:buFont typeface="Arial" panose="020B0604020202020204" pitchFamily="34" charset="0"/>
              <a:buChar char="•"/>
            </a:pPr>
            <a:r>
              <a:rPr lang="en-US" sz="1800" i="1" dirty="0"/>
              <a:t>lock pharmaceuticals / medication</a:t>
            </a:r>
          </a:p>
          <a:p>
            <a:pPr marL="285750" lvl="0" indent="-285750">
              <a:spcBef>
                <a:spcPts val="600"/>
              </a:spcBef>
              <a:spcAft>
                <a:spcPts val="600"/>
              </a:spcAft>
              <a:buFont typeface="Arial" panose="020B0604020202020204" pitchFamily="34" charset="0"/>
              <a:buChar char="•"/>
            </a:pPr>
            <a:r>
              <a:rPr lang="en-US" sz="1800" i="1" dirty="0"/>
              <a:t>use tear-resistant bedsheets</a:t>
            </a:r>
          </a:p>
        </p:txBody>
      </p:sp>
      <p:sp>
        <p:nvSpPr>
          <p:cNvPr id="25" name="TextBox 24">
            <a:extLst>
              <a:ext uri="{FF2B5EF4-FFF2-40B4-BE49-F238E27FC236}">
                <a16:creationId xmlns:a16="http://schemas.microsoft.com/office/drawing/2014/main" id="{DB178E5E-E7D5-CF18-832F-BDF266A3887C}"/>
              </a:ext>
            </a:extLst>
          </p:cNvPr>
          <p:cNvSpPr txBox="1"/>
          <p:nvPr/>
        </p:nvSpPr>
        <p:spPr>
          <a:xfrm>
            <a:off x="941790" y="2631191"/>
            <a:ext cx="7673685" cy="461665"/>
          </a:xfrm>
          <a:prstGeom prst="rect">
            <a:avLst/>
          </a:prstGeom>
          <a:noFill/>
        </p:spPr>
        <p:txBody>
          <a:bodyPr wrap="square">
            <a:spAutoFit/>
          </a:bodyPr>
          <a:lstStyle/>
          <a:p>
            <a:pPr lvl="0">
              <a:spcBef>
                <a:spcPts val="600"/>
              </a:spcBef>
              <a:spcAft>
                <a:spcPts val="600"/>
              </a:spcAft>
            </a:pPr>
            <a:r>
              <a:rPr lang="en-US" sz="2400" dirty="0"/>
              <a:t>Practicing lethal means safety to prevent loss of life.</a:t>
            </a:r>
          </a:p>
        </p:txBody>
      </p:sp>
      <p:pic>
        <p:nvPicPr>
          <p:cNvPr id="6" name="Picture 5" descr="A close-up of a road sign&#10;&#10;Description automatically generated">
            <a:extLst>
              <a:ext uri="{FF2B5EF4-FFF2-40B4-BE49-F238E27FC236}">
                <a16:creationId xmlns:a16="http://schemas.microsoft.com/office/drawing/2014/main" id="{6F1479CE-3DFC-A6FB-F8F4-1838DE1886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373" y="3244494"/>
            <a:ext cx="3285915" cy="2980148"/>
          </a:xfrm>
          <a:prstGeom prst="rect">
            <a:avLst/>
          </a:prstGeom>
        </p:spPr>
      </p:pic>
    </p:spTree>
    <p:extLst>
      <p:ext uri="{BB962C8B-B14F-4D97-AF65-F5344CB8AC3E}">
        <p14:creationId xmlns:p14="http://schemas.microsoft.com/office/powerpoint/2010/main" val="1261545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5319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Small Group Discussions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E6B2C51C-03E7-54AE-30DD-DC09F0DAF52D}"/>
              </a:ext>
            </a:extLst>
          </p:cNvPr>
          <p:cNvGraphicFramePr/>
          <p:nvPr>
            <p:extLst>
              <p:ext uri="{D42A27DB-BD31-4B8C-83A1-F6EECF244321}">
                <p14:modId xmlns:p14="http://schemas.microsoft.com/office/powerpoint/2010/main" val="4098305209"/>
              </p:ext>
            </p:extLst>
          </p:nvPr>
        </p:nvGraphicFramePr>
        <p:xfrm>
          <a:off x="965666" y="1472138"/>
          <a:ext cx="7212668" cy="50511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a:extLst>
              <a:ext uri="{FF2B5EF4-FFF2-40B4-BE49-F238E27FC236}">
                <a16:creationId xmlns:a16="http://schemas.microsoft.com/office/drawing/2014/main" id="{DCC8109C-4A42-0A22-5793-64EE094E4DBA}"/>
              </a:ext>
            </a:extLst>
          </p:cNvPr>
          <p:cNvSpPr txBox="1"/>
          <p:nvPr/>
        </p:nvSpPr>
        <p:spPr>
          <a:xfrm>
            <a:off x="2599517" y="1098189"/>
            <a:ext cx="4846320" cy="369332"/>
          </a:xfrm>
          <a:prstGeom prst="rect">
            <a:avLst/>
          </a:prstGeom>
          <a:noFill/>
        </p:spPr>
        <p:txBody>
          <a:bodyPr wrap="square" rtlCol="0">
            <a:spAutoFit/>
          </a:bodyPr>
          <a:lstStyle/>
          <a:p>
            <a:r>
              <a:rPr lang="en-US" i="1" dirty="0"/>
              <a:t>First, form small groups of 3-5 people…</a:t>
            </a:r>
          </a:p>
        </p:txBody>
      </p:sp>
      <p:sp>
        <p:nvSpPr>
          <p:cNvPr id="13" name="TextBox 12">
            <a:extLst>
              <a:ext uri="{FF2B5EF4-FFF2-40B4-BE49-F238E27FC236}">
                <a16:creationId xmlns:a16="http://schemas.microsoft.com/office/drawing/2014/main" id="{5401C336-6A6F-A26C-8AB1-2135EECB03B8}"/>
              </a:ext>
            </a:extLst>
          </p:cNvPr>
          <p:cNvSpPr txBox="1"/>
          <p:nvPr/>
        </p:nvSpPr>
        <p:spPr>
          <a:xfrm>
            <a:off x="1411423" y="5139269"/>
            <a:ext cx="447040" cy="769441"/>
          </a:xfrm>
          <a:prstGeom prst="rect">
            <a:avLst/>
          </a:prstGeom>
          <a:noFill/>
        </p:spPr>
        <p:txBody>
          <a:bodyPr wrap="square" rtlCol="0">
            <a:spAutoFit/>
          </a:bodyPr>
          <a:lstStyle/>
          <a:p>
            <a:r>
              <a:rPr lang="en-US" sz="4400" dirty="0">
                <a:solidFill>
                  <a:schemeClr val="bg1"/>
                </a:solidFill>
              </a:rPr>
              <a:t>3</a:t>
            </a:r>
          </a:p>
        </p:txBody>
      </p:sp>
      <p:sp>
        <p:nvSpPr>
          <p:cNvPr id="12" name="TextBox 11">
            <a:extLst>
              <a:ext uri="{FF2B5EF4-FFF2-40B4-BE49-F238E27FC236}">
                <a16:creationId xmlns:a16="http://schemas.microsoft.com/office/drawing/2014/main" id="{0F5C4273-F948-1271-0201-EEA489B49473}"/>
              </a:ext>
            </a:extLst>
          </p:cNvPr>
          <p:cNvSpPr txBox="1"/>
          <p:nvPr/>
        </p:nvSpPr>
        <p:spPr>
          <a:xfrm>
            <a:off x="1787343" y="3582518"/>
            <a:ext cx="447040" cy="769441"/>
          </a:xfrm>
          <a:prstGeom prst="rect">
            <a:avLst/>
          </a:prstGeom>
          <a:noFill/>
        </p:spPr>
        <p:txBody>
          <a:bodyPr wrap="square" rtlCol="0">
            <a:spAutoFit/>
          </a:bodyPr>
          <a:lstStyle/>
          <a:p>
            <a:r>
              <a:rPr lang="en-US" sz="4400" dirty="0"/>
              <a:t>2</a:t>
            </a:r>
          </a:p>
        </p:txBody>
      </p:sp>
      <p:sp>
        <p:nvSpPr>
          <p:cNvPr id="11" name="TextBox 10">
            <a:extLst>
              <a:ext uri="{FF2B5EF4-FFF2-40B4-BE49-F238E27FC236}">
                <a16:creationId xmlns:a16="http://schemas.microsoft.com/office/drawing/2014/main" id="{E928C58B-FA6A-5977-4EA3-1B18BE5D674F}"/>
              </a:ext>
            </a:extLst>
          </p:cNvPr>
          <p:cNvSpPr txBox="1"/>
          <p:nvPr/>
        </p:nvSpPr>
        <p:spPr>
          <a:xfrm>
            <a:off x="1391103" y="2058186"/>
            <a:ext cx="44704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2509145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739857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Debrief Discussion Questions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C9E651F5-2D7C-6C8E-031D-31A1C4832BC1}"/>
              </a:ext>
            </a:extLst>
          </p:cNvPr>
          <p:cNvGraphicFramePr/>
          <p:nvPr>
            <p:extLst>
              <p:ext uri="{D42A27DB-BD31-4B8C-83A1-F6EECF244321}">
                <p14:modId xmlns:p14="http://schemas.microsoft.com/office/powerpoint/2010/main" val="866390502"/>
              </p:ext>
            </p:extLst>
          </p:nvPr>
        </p:nvGraphicFramePr>
        <p:xfrm>
          <a:off x="1159523" y="1069758"/>
          <a:ext cx="7212668" cy="50511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1E9F0F43-21F9-0124-9C5F-03C526C34E1F}"/>
              </a:ext>
            </a:extLst>
          </p:cNvPr>
          <p:cNvSpPr txBox="1"/>
          <p:nvPr/>
        </p:nvSpPr>
        <p:spPr>
          <a:xfrm>
            <a:off x="1584960" y="1681296"/>
            <a:ext cx="447040" cy="769441"/>
          </a:xfrm>
          <a:prstGeom prst="rect">
            <a:avLst/>
          </a:prstGeom>
          <a:noFill/>
        </p:spPr>
        <p:txBody>
          <a:bodyPr wrap="square" rtlCol="0">
            <a:spAutoFit/>
          </a:bodyPr>
          <a:lstStyle/>
          <a:p>
            <a:r>
              <a:rPr lang="en-US" sz="4400" dirty="0">
                <a:solidFill>
                  <a:schemeClr val="bg1"/>
                </a:solidFill>
              </a:rPr>
              <a:t>1</a:t>
            </a:r>
          </a:p>
        </p:txBody>
      </p:sp>
      <p:sp>
        <p:nvSpPr>
          <p:cNvPr id="13" name="TextBox 12">
            <a:extLst>
              <a:ext uri="{FF2B5EF4-FFF2-40B4-BE49-F238E27FC236}">
                <a16:creationId xmlns:a16="http://schemas.microsoft.com/office/drawing/2014/main" id="{68F8CCC3-AEF7-7244-AFAF-78F8172CDFF6}"/>
              </a:ext>
            </a:extLst>
          </p:cNvPr>
          <p:cNvSpPr txBox="1"/>
          <p:nvPr/>
        </p:nvSpPr>
        <p:spPr>
          <a:xfrm>
            <a:off x="1981200" y="3205628"/>
            <a:ext cx="447040" cy="769441"/>
          </a:xfrm>
          <a:prstGeom prst="rect">
            <a:avLst/>
          </a:prstGeom>
          <a:noFill/>
        </p:spPr>
        <p:txBody>
          <a:bodyPr wrap="square" rtlCol="0">
            <a:spAutoFit/>
          </a:bodyPr>
          <a:lstStyle/>
          <a:p>
            <a:r>
              <a:rPr lang="en-US" sz="4400" dirty="0">
                <a:solidFill>
                  <a:schemeClr val="bg1"/>
                </a:solidFill>
              </a:rPr>
              <a:t>2</a:t>
            </a:r>
          </a:p>
        </p:txBody>
      </p:sp>
      <p:sp>
        <p:nvSpPr>
          <p:cNvPr id="14" name="TextBox 13">
            <a:extLst>
              <a:ext uri="{FF2B5EF4-FFF2-40B4-BE49-F238E27FC236}">
                <a16:creationId xmlns:a16="http://schemas.microsoft.com/office/drawing/2014/main" id="{67DF392A-194E-06B5-07F6-0B7F6F530458}"/>
              </a:ext>
            </a:extLst>
          </p:cNvPr>
          <p:cNvSpPr txBox="1"/>
          <p:nvPr/>
        </p:nvSpPr>
        <p:spPr>
          <a:xfrm>
            <a:off x="1596136" y="4707515"/>
            <a:ext cx="447040" cy="769441"/>
          </a:xfrm>
          <a:prstGeom prst="rect">
            <a:avLst/>
          </a:prstGeom>
          <a:noFill/>
        </p:spPr>
        <p:txBody>
          <a:bodyPr wrap="square" rtlCol="0">
            <a:spAutoFit/>
          </a:bodyPr>
          <a:lstStyle/>
          <a:p>
            <a:r>
              <a:rPr lang="en-US" sz="4400" dirty="0">
                <a:solidFill>
                  <a:schemeClr val="bg1"/>
                </a:solidFill>
              </a:rPr>
              <a:t>3</a:t>
            </a:r>
          </a:p>
        </p:txBody>
      </p:sp>
      <p:sp>
        <p:nvSpPr>
          <p:cNvPr id="11" name="Oval 10">
            <a:extLst>
              <a:ext uri="{FF2B5EF4-FFF2-40B4-BE49-F238E27FC236}">
                <a16:creationId xmlns:a16="http://schemas.microsoft.com/office/drawing/2014/main" id="{F1C39AFD-0CFA-152D-5073-6F0CED078FC7}"/>
              </a:ext>
            </a:extLst>
          </p:cNvPr>
          <p:cNvSpPr/>
          <p:nvPr/>
        </p:nvSpPr>
        <p:spPr>
          <a:xfrm>
            <a:off x="1231845" y="1437004"/>
            <a:ext cx="1262790" cy="1262790"/>
          </a:xfrm>
          <a:prstGeom prst="ellipse">
            <a:avLst/>
          </a:prstGeom>
          <a:solidFill>
            <a:schemeClr val="accent4"/>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id="{92327DE8-3354-D129-ACAF-BC0FAF1AC620}"/>
              </a:ext>
            </a:extLst>
          </p:cNvPr>
          <p:cNvSpPr/>
          <p:nvPr/>
        </p:nvSpPr>
        <p:spPr>
          <a:xfrm>
            <a:off x="1599064" y="2952352"/>
            <a:ext cx="1262790" cy="1262790"/>
          </a:xfrm>
          <a:prstGeom prst="ellipse">
            <a:avLst/>
          </a:prstGeom>
          <a:solidFill>
            <a:srgbClr val="FFFF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6" name="Oval 15">
            <a:extLst>
              <a:ext uri="{FF2B5EF4-FFF2-40B4-BE49-F238E27FC236}">
                <a16:creationId xmlns:a16="http://schemas.microsoft.com/office/drawing/2014/main" id="{8252AE26-50C6-2850-A741-959F7EB6F151}"/>
              </a:ext>
            </a:extLst>
          </p:cNvPr>
          <p:cNvSpPr/>
          <p:nvPr/>
        </p:nvSpPr>
        <p:spPr>
          <a:xfrm>
            <a:off x="1231845" y="4467701"/>
            <a:ext cx="1262790" cy="1262790"/>
          </a:xfrm>
          <a:prstGeom prst="ellipse">
            <a:avLst/>
          </a:prstGeom>
          <a:solidFill>
            <a:srgbClr val="FF00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9FCFC5D7-16EC-B76F-EF73-4C079044E465}"/>
              </a:ext>
            </a:extLst>
          </p:cNvPr>
          <p:cNvSpPr txBox="1"/>
          <p:nvPr/>
        </p:nvSpPr>
        <p:spPr>
          <a:xfrm>
            <a:off x="1622443" y="4745371"/>
            <a:ext cx="447040" cy="769441"/>
          </a:xfrm>
          <a:prstGeom prst="rect">
            <a:avLst/>
          </a:prstGeom>
          <a:noFill/>
        </p:spPr>
        <p:txBody>
          <a:bodyPr wrap="square" rtlCol="0">
            <a:spAutoFit/>
          </a:bodyPr>
          <a:lstStyle/>
          <a:p>
            <a:r>
              <a:rPr lang="en-US" sz="4400" dirty="0">
                <a:solidFill>
                  <a:schemeClr val="bg1"/>
                </a:solidFill>
              </a:rPr>
              <a:t>3</a:t>
            </a:r>
          </a:p>
        </p:txBody>
      </p:sp>
      <p:sp>
        <p:nvSpPr>
          <p:cNvPr id="18" name="TextBox 17">
            <a:extLst>
              <a:ext uri="{FF2B5EF4-FFF2-40B4-BE49-F238E27FC236}">
                <a16:creationId xmlns:a16="http://schemas.microsoft.com/office/drawing/2014/main" id="{F3221664-4DD5-5834-FA67-93FE52430ABE}"/>
              </a:ext>
            </a:extLst>
          </p:cNvPr>
          <p:cNvSpPr txBox="1"/>
          <p:nvPr/>
        </p:nvSpPr>
        <p:spPr>
          <a:xfrm>
            <a:off x="1998363" y="3188620"/>
            <a:ext cx="447040" cy="769441"/>
          </a:xfrm>
          <a:prstGeom prst="rect">
            <a:avLst/>
          </a:prstGeom>
          <a:noFill/>
        </p:spPr>
        <p:txBody>
          <a:bodyPr wrap="square" rtlCol="0">
            <a:spAutoFit/>
          </a:bodyPr>
          <a:lstStyle/>
          <a:p>
            <a:r>
              <a:rPr lang="en-US" sz="4400" dirty="0"/>
              <a:t>2</a:t>
            </a:r>
          </a:p>
        </p:txBody>
      </p:sp>
      <p:sp>
        <p:nvSpPr>
          <p:cNvPr id="19" name="TextBox 18">
            <a:extLst>
              <a:ext uri="{FF2B5EF4-FFF2-40B4-BE49-F238E27FC236}">
                <a16:creationId xmlns:a16="http://schemas.microsoft.com/office/drawing/2014/main" id="{FE51D2FE-9A83-6D0A-910B-FE8F5562BC09}"/>
              </a:ext>
            </a:extLst>
          </p:cNvPr>
          <p:cNvSpPr txBox="1"/>
          <p:nvPr/>
        </p:nvSpPr>
        <p:spPr>
          <a:xfrm>
            <a:off x="1602123" y="1664288"/>
            <a:ext cx="44704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942088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53853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3" name="Rectangle 2">
            <a:extLst>
              <a:ext uri="{FF2B5EF4-FFF2-40B4-BE49-F238E27FC236}">
                <a16:creationId xmlns:a16="http://schemas.microsoft.com/office/drawing/2014/main" id="{27C6D395-1021-A016-1DC4-348FBF0330D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F67ED-E4D0-89C2-62DD-ADCD7C802E7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Lethal Means Safety from a Distance</a:t>
            </a:r>
          </a:p>
        </p:txBody>
      </p:sp>
      <p:grpSp>
        <p:nvGrpSpPr>
          <p:cNvPr id="6" name="Group 5">
            <a:extLst>
              <a:ext uri="{FF2B5EF4-FFF2-40B4-BE49-F238E27FC236}">
                <a16:creationId xmlns:a16="http://schemas.microsoft.com/office/drawing/2014/main" id="{ED554ADC-F678-9994-A281-49653D6D325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5E55E9D-5C60-ABA2-DAD2-021CA2822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A78CE7B7-83A1-5699-3239-98D076F3C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8C837FE-2E8D-FDB2-188C-7CC7588C13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5B17844-4401-1C98-28B4-8FF33621ED12}"/>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E4A4A9F-D995-C720-784C-2CE0113A3E59}"/>
              </a:ext>
            </a:extLst>
          </p:cNvPr>
          <p:cNvSpPr txBox="1"/>
          <p:nvPr/>
        </p:nvSpPr>
        <p:spPr>
          <a:xfrm>
            <a:off x="5715992" y="1502467"/>
            <a:ext cx="3090632" cy="4616648"/>
          </a:xfrm>
          <a:prstGeom prst="rect">
            <a:avLst/>
          </a:prstGeom>
          <a:noFill/>
        </p:spPr>
        <p:txBody>
          <a:bodyPr wrap="square" rtlCol="0">
            <a:spAutoFit/>
          </a:bodyPr>
          <a:lstStyle/>
          <a:p>
            <a:endParaRPr lang="en-US" dirty="0">
              <a:solidFill>
                <a:schemeClr val="tx1">
                  <a:lumMod val="95000"/>
                  <a:lumOff val="5000"/>
                </a:schemeClr>
              </a:solidFill>
              <a:latin typeface="Arial" panose="020B0604020202020204" pitchFamily="34" charset="0"/>
            </a:endParaRPr>
          </a:p>
          <a:p>
            <a:r>
              <a:rPr lang="en-US" sz="2400" dirty="0">
                <a:solidFill>
                  <a:schemeClr val="tx1">
                    <a:lumMod val="95000"/>
                    <a:lumOff val="5000"/>
                  </a:schemeClr>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ased on the discussion we just had, what are some ways you can help other Soldiers or Circle of Support members with lethal means safety when you are not physically present?</a:t>
            </a: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p:txBody>
      </p:sp>
      <p:pic>
        <p:nvPicPr>
          <p:cNvPr id="12" name="Content Placeholder 11" descr="A person in military uniform holding a cell phone&#10;&#10;Description automatically generated">
            <a:extLst>
              <a:ext uri="{FF2B5EF4-FFF2-40B4-BE49-F238E27FC236}">
                <a16:creationId xmlns:a16="http://schemas.microsoft.com/office/drawing/2014/main" id="{33F1D6EE-791D-60D6-E43F-E5B0ACEAFC6D}"/>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25891" y="1993361"/>
            <a:ext cx="4796447" cy="3597335"/>
          </a:xfrm>
        </p:spPr>
      </p:pic>
    </p:spTree>
    <p:extLst>
      <p:ext uri="{BB962C8B-B14F-4D97-AF65-F5344CB8AC3E}">
        <p14:creationId xmlns:p14="http://schemas.microsoft.com/office/powerpoint/2010/main" val="3181205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53357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Next Steps: Plan to Implement</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461861-4BBB-E8B2-D98F-7A7370F8E2CC}"/>
              </a:ext>
            </a:extLst>
          </p:cNvPr>
          <p:cNvSpPr txBox="1"/>
          <p:nvPr/>
        </p:nvSpPr>
        <p:spPr>
          <a:xfrm>
            <a:off x="2393844" y="5599814"/>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11" name="Rectangle 10">
            <a:extLst>
              <a:ext uri="{FF2B5EF4-FFF2-40B4-BE49-F238E27FC236}">
                <a16:creationId xmlns:a16="http://schemas.microsoft.com/office/drawing/2014/main" id="{688C926E-32F5-5235-F863-35B6B2659102}"/>
              </a:ext>
            </a:extLst>
          </p:cNvPr>
          <p:cNvSpPr/>
          <p:nvPr/>
        </p:nvSpPr>
        <p:spPr>
          <a:xfrm>
            <a:off x="2374727" y="1257636"/>
            <a:ext cx="6152062" cy="119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92217FD7-F984-9AA6-DF29-7952CB2E439F}"/>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your unit or among your friends and family members?</a:t>
            </a:r>
          </a:p>
        </p:txBody>
      </p:sp>
      <p:pic>
        <p:nvPicPr>
          <p:cNvPr id="13" name="Picture 12">
            <a:extLst>
              <a:ext uri="{FF2B5EF4-FFF2-40B4-BE49-F238E27FC236}">
                <a16:creationId xmlns:a16="http://schemas.microsoft.com/office/drawing/2014/main" id="{4197BEA6-C4A0-CB58-F839-607EBC777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7546" y="1009568"/>
            <a:ext cx="512597" cy="512597"/>
          </a:xfrm>
          <a:prstGeom prst="rect">
            <a:avLst/>
          </a:prstGeom>
        </p:spPr>
      </p:pic>
      <p:sp>
        <p:nvSpPr>
          <p:cNvPr id="14" name="Rectangle 13">
            <a:extLst>
              <a:ext uri="{FF2B5EF4-FFF2-40B4-BE49-F238E27FC236}">
                <a16:creationId xmlns:a16="http://schemas.microsoft.com/office/drawing/2014/main" id="{A4FDF7A7-0A81-973C-FEDE-EBC8BF137995}"/>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476077A-D3E7-A066-0170-8695C5E5FE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432420" y="2782656"/>
            <a:ext cx="3728223" cy="24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674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02021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912934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6642" cy="6475342"/>
          </a:xfrm>
          <a:prstGeom prst="rect">
            <a:avLst/>
          </a:prstGeom>
          <a:effectLst>
            <a:softEdge rad="0"/>
          </a:effectLst>
        </p:spPr>
      </p:pic>
      <p:sp>
        <p:nvSpPr>
          <p:cNvPr id="5" name="Rectangle 4">
            <a:extLst>
              <a:ext uri="{FF2B5EF4-FFF2-40B4-BE49-F238E27FC236}">
                <a16:creationId xmlns:a16="http://schemas.microsoft.com/office/drawing/2014/main" id="{87FC067E-4CA1-4630-BD0D-5CECEB200BAA}"/>
              </a:ext>
            </a:extLst>
          </p:cNvPr>
          <p:cNvSpPr/>
          <p:nvPr/>
        </p:nvSpPr>
        <p:spPr>
          <a:xfrm>
            <a:off x="4145880" y="1336641"/>
            <a:ext cx="4885577" cy="37935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8C70FC4-26E8-49C5-B347-A7D31823FA80}"/>
              </a:ext>
            </a:extLst>
          </p:cNvPr>
          <p:cNvSpPr/>
          <p:nvPr/>
        </p:nvSpPr>
        <p:spPr>
          <a:xfrm>
            <a:off x="669346" y="5130160"/>
            <a:ext cx="2946488" cy="10637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351DC50-1548-49EC-A704-D10136419C96}"/>
              </a:ext>
            </a:extLst>
          </p:cNvPr>
          <p:cNvSpPr/>
          <p:nvPr/>
        </p:nvSpPr>
        <p:spPr>
          <a:xfrm>
            <a:off x="650841" y="1336641"/>
            <a:ext cx="2992298" cy="343826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C8EF35D0-D153-48D4-99BB-511E0F364B8C}"/>
              </a:ext>
            </a:extLst>
          </p:cNvPr>
          <p:cNvSpPr/>
          <p:nvPr/>
        </p:nvSpPr>
        <p:spPr>
          <a:xfrm>
            <a:off x="4281818" y="1192021"/>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ECA9A8C6-8A1F-4FC9-93A7-2B3BF684594F}"/>
              </a:ext>
            </a:extLst>
          </p:cNvPr>
          <p:cNvSpPr/>
          <p:nvPr/>
        </p:nvSpPr>
        <p:spPr>
          <a:xfrm>
            <a:off x="3971167" y="1192021"/>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BCAB2DC6-3ED1-4502-AE55-BA9B71990903}"/>
              </a:ext>
            </a:extLst>
          </p:cNvPr>
          <p:cNvSpPr/>
          <p:nvPr/>
        </p:nvSpPr>
        <p:spPr>
          <a:xfrm>
            <a:off x="825970" y="4989343"/>
            <a:ext cx="2697270"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BB078DD1-8353-48F3-9FB3-B1701273D1C8}"/>
              </a:ext>
            </a:extLst>
          </p:cNvPr>
          <p:cNvSpPr/>
          <p:nvPr/>
        </p:nvSpPr>
        <p:spPr>
          <a:xfrm>
            <a:off x="515319" y="4988006"/>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95BF1A1A-1F8B-4CF7-BB40-4126111C00D7}"/>
              </a:ext>
            </a:extLst>
          </p:cNvPr>
          <p:cNvSpPr/>
          <p:nvPr/>
        </p:nvSpPr>
        <p:spPr>
          <a:xfrm>
            <a:off x="840415" y="1187665"/>
            <a:ext cx="1757761"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A77508E9-F2A3-40F0-88A9-0D542466E126}"/>
              </a:ext>
            </a:extLst>
          </p:cNvPr>
          <p:cNvSpPr txBox="1"/>
          <p:nvPr/>
        </p:nvSpPr>
        <p:spPr>
          <a:xfrm>
            <a:off x="823254" y="1234649"/>
            <a:ext cx="1710725" cy="284693"/>
          </a:xfrm>
          <a:prstGeom prst="rect">
            <a:avLst/>
          </a:prstGeom>
          <a:noFill/>
        </p:spPr>
        <p:txBody>
          <a:bodyPr wrap="none" rtlCol="0">
            <a:spAutoFit/>
          </a:bodyPr>
          <a:lstStyle/>
          <a:p>
            <a:pPr>
              <a:lnSpc>
                <a:spcPts val="1500"/>
              </a:lnSpc>
            </a:pPr>
            <a:r>
              <a:rPr lang="en-US" sz="1600" dirty="0">
                <a:solidFill>
                  <a:schemeClr val="bg1"/>
                </a:solidFill>
                <a:latin typeface="Arial" panose="020B0604020202020204" pitchFamily="34" charset="0"/>
              </a:rPr>
              <a:t>Local Resources</a:t>
            </a:r>
          </a:p>
        </p:txBody>
      </p:sp>
      <p:sp>
        <p:nvSpPr>
          <p:cNvPr id="15" name="TextBox 14">
            <a:extLst>
              <a:ext uri="{FF2B5EF4-FFF2-40B4-BE49-F238E27FC236}">
                <a16:creationId xmlns:a16="http://schemas.microsoft.com/office/drawing/2014/main" id="{0D3A3EEC-FF22-44CC-908F-8CF3585311D0}"/>
              </a:ext>
            </a:extLst>
          </p:cNvPr>
          <p:cNvSpPr txBox="1"/>
          <p:nvPr/>
        </p:nvSpPr>
        <p:spPr>
          <a:xfrm>
            <a:off x="823655" y="4776874"/>
            <a:ext cx="2699585" cy="516103"/>
          </a:xfrm>
          <a:prstGeom prst="rect">
            <a:avLst/>
          </a:prstGeom>
          <a:noFill/>
        </p:spPr>
        <p:txBody>
          <a:bodyPr wrap="none" rtlCol="0">
            <a:spAutoFit/>
          </a:bodyPr>
          <a:lstStyle/>
          <a:p>
            <a:pPr>
              <a:lnSpc>
                <a:spcPts val="4000"/>
              </a:lnSpc>
            </a:pPr>
            <a:r>
              <a:rPr lang="en-US" sz="1200" dirty="0">
                <a:solidFill>
                  <a:schemeClr val="bg1"/>
                </a:solidFill>
                <a:latin typeface="Arial" panose="020B0604020202020204" pitchFamily="34" charset="0"/>
              </a:rPr>
              <a:t>OCONUS Emergency Services (911)</a:t>
            </a:r>
          </a:p>
        </p:txBody>
      </p:sp>
      <p:sp>
        <p:nvSpPr>
          <p:cNvPr id="16" name="TextBox 15">
            <a:extLst>
              <a:ext uri="{FF2B5EF4-FFF2-40B4-BE49-F238E27FC236}">
                <a16:creationId xmlns:a16="http://schemas.microsoft.com/office/drawing/2014/main" id="{234952AB-7460-4069-AEE3-73C6FA1D6D15}"/>
              </a:ext>
            </a:extLst>
          </p:cNvPr>
          <p:cNvSpPr txBox="1"/>
          <p:nvPr/>
        </p:nvSpPr>
        <p:spPr>
          <a:xfrm>
            <a:off x="4288975" y="1227342"/>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Crisis Hotlines</a:t>
            </a:r>
          </a:p>
        </p:txBody>
      </p:sp>
      <p:sp>
        <p:nvSpPr>
          <p:cNvPr id="17" name="TextBox 16">
            <a:extLst>
              <a:ext uri="{FF2B5EF4-FFF2-40B4-BE49-F238E27FC236}">
                <a16:creationId xmlns:a16="http://schemas.microsoft.com/office/drawing/2014/main" id="{71FA6692-E047-45B9-8F09-306DF7E52A19}"/>
              </a:ext>
            </a:extLst>
          </p:cNvPr>
          <p:cNvSpPr txBox="1"/>
          <p:nvPr/>
        </p:nvSpPr>
        <p:spPr>
          <a:xfrm>
            <a:off x="722183" y="1512035"/>
            <a:ext cx="2893651" cy="3216265"/>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400" dirty="0">
                <a:latin typeface="Arial" panose="020B0604020202020204" pitchFamily="34" charset="0"/>
              </a:rPr>
              <a:t>Your chain of command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Emergency Room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Local Emergency Resources</a:t>
            </a:r>
          </a:p>
          <a:p>
            <a:pPr marL="630238" lvl="1" indent="-173038">
              <a:spcBef>
                <a:spcPts val="600"/>
              </a:spcBef>
              <a:buFont typeface="Arial" panose="020B0604020202020204" pitchFamily="34" charset="0"/>
              <a:buChar char="•"/>
            </a:pPr>
            <a:r>
              <a:rPr lang="en-US" sz="1400" dirty="0">
                <a:latin typeface="Arial" panose="020B0604020202020204" pitchFamily="34" charset="0"/>
              </a:rPr>
              <a:t>(Dial 9-1-1)</a:t>
            </a:r>
          </a:p>
          <a:p>
            <a:pPr marL="173038" indent="-173038">
              <a:spcBef>
                <a:spcPts val="600"/>
              </a:spcBef>
              <a:buFont typeface="Arial" panose="020B0604020202020204" pitchFamily="34" charset="0"/>
              <a:buChar char="•"/>
            </a:pPr>
            <a:r>
              <a:rPr lang="en-US" sz="1400" dirty="0">
                <a:latin typeface="Arial" panose="020B0604020202020204" pitchFamily="34" charset="0"/>
              </a:rPr>
              <a:t>Military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Civilian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ACE-SI</a:t>
            </a:r>
          </a:p>
          <a:p>
            <a:pPr>
              <a:spcBef>
                <a:spcPts val="600"/>
              </a:spcBef>
              <a:tabLst>
                <a:tab pos="166688" algn="l"/>
              </a:tabLst>
            </a:pPr>
            <a:r>
              <a:rPr lang="en-US" sz="1400" dirty="0">
                <a:latin typeface="Arial" panose="020B0604020202020204" pitchFamily="34" charset="0"/>
              </a:rPr>
              <a:t> 	_____________________</a:t>
            </a:r>
          </a:p>
        </p:txBody>
      </p:sp>
      <p:sp>
        <p:nvSpPr>
          <p:cNvPr id="18" name="TextBox 17">
            <a:extLst>
              <a:ext uri="{FF2B5EF4-FFF2-40B4-BE49-F238E27FC236}">
                <a16:creationId xmlns:a16="http://schemas.microsoft.com/office/drawing/2014/main" id="{FD866756-9B3C-4B92-B746-DD6765F6C288}"/>
              </a:ext>
            </a:extLst>
          </p:cNvPr>
          <p:cNvSpPr txBox="1"/>
          <p:nvPr/>
        </p:nvSpPr>
        <p:spPr>
          <a:xfrm>
            <a:off x="889698" y="5330666"/>
            <a:ext cx="2609467"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latin typeface="Arial" panose="020B0604020202020204" pitchFamily="34" charset="0"/>
              </a:rPr>
              <a:t>Germany: Dial 112</a:t>
            </a:r>
          </a:p>
          <a:p>
            <a:pPr marL="173038" indent="-173038">
              <a:buFont typeface="Arial" panose="020B0604020202020204" pitchFamily="34" charset="0"/>
              <a:buChar char="•"/>
            </a:pPr>
            <a:r>
              <a:rPr lang="en-US" sz="1400" dirty="0">
                <a:latin typeface="Arial" panose="020B0604020202020204" pitchFamily="34" charset="0"/>
              </a:rPr>
              <a:t>Italy: Dial 112,118</a:t>
            </a:r>
          </a:p>
          <a:p>
            <a:pPr marL="173038" indent="-173038">
              <a:buFont typeface="Arial" panose="020B0604020202020204" pitchFamily="34" charset="0"/>
              <a:buChar char="•"/>
            </a:pPr>
            <a:r>
              <a:rPr lang="en-US" sz="1400" dirty="0">
                <a:latin typeface="Arial" panose="020B0604020202020204" pitchFamily="34" charset="0"/>
              </a:rPr>
              <a:t>South Korea: Dial 119</a:t>
            </a:r>
          </a:p>
        </p:txBody>
      </p:sp>
      <p:sp>
        <p:nvSpPr>
          <p:cNvPr id="21" name="Rectangle 20">
            <a:extLst>
              <a:ext uri="{FF2B5EF4-FFF2-40B4-BE49-F238E27FC236}">
                <a16:creationId xmlns:a16="http://schemas.microsoft.com/office/drawing/2014/main" id="{AA089889-4033-4A1A-8617-508942819D63}"/>
              </a:ext>
            </a:extLst>
          </p:cNvPr>
          <p:cNvSpPr/>
          <p:nvPr/>
        </p:nvSpPr>
        <p:spPr>
          <a:xfrm>
            <a:off x="504831" y="1187665"/>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pic>
        <p:nvPicPr>
          <p:cNvPr id="34" name="Picture 8">
            <a:extLst>
              <a:ext uri="{FF2B5EF4-FFF2-40B4-BE49-F238E27FC236}">
                <a16:creationId xmlns:a16="http://schemas.microsoft.com/office/drawing/2014/main" id="{76A0364B-803C-0BE4-5396-47D63ECC9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a:extLst>
              <a:ext uri="{FF2B5EF4-FFF2-40B4-BE49-F238E27FC236}">
                <a16:creationId xmlns:a16="http://schemas.microsoft.com/office/drawing/2014/main" id="{E7FD11AA-B811-6BEB-D249-23873A8EF8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932E984C-9E1D-431D-9C01-1B10C18D81E1}"/>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5EDE1E1A-D05F-8041-0E80-BD6CA97EF46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Resources</a:t>
            </a:r>
          </a:p>
        </p:txBody>
      </p:sp>
      <p:grpSp>
        <p:nvGrpSpPr>
          <p:cNvPr id="38" name="Group 37">
            <a:extLst>
              <a:ext uri="{FF2B5EF4-FFF2-40B4-BE49-F238E27FC236}">
                <a16:creationId xmlns:a16="http://schemas.microsoft.com/office/drawing/2014/main" id="{5C0A442C-95E0-0065-72F3-454CA685B65B}"/>
              </a:ext>
            </a:extLst>
          </p:cNvPr>
          <p:cNvGrpSpPr/>
          <p:nvPr/>
        </p:nvGrpSpPr>
        <p:grpSpPr>
          <a:xfrm>
            <a:off x="131198" y="431"/>
            <a:ext cx="9015516" cy="1060759"/>
            <a:chOff x="131197" y="430"/>
            <a:chExt cx="9015516" cy="1060759"/>
          </a:xfrm>
        </p:grpSpPr>
        <p:pic>
          <p:nvPicPr>
            <p:cNvPr id="39" name="Picture 38" descr="Logo&#10;&#10;Description automatically generated">
              <a:extLst>
                <a:ext uri="{FF2B5EF4-FFF2-40B4-BE49-F238E27FC236}">
                  <a16:creationId xmlns:a16="http://schemas.microsoft.com/office/drawing/2014/main" id="{D77C8E07-110D-BA16-9B7B-224FAF410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40" name="Picture 39" descr="Logo&#10;&#10;Description automatically generated">
              <a:extLst>
                <a:ext uri="{FF2B5EF4-FFF2-40B4-BE49-F238E27FC236}">
                  <a16:creationId xmlns:a16="http://schemas.microsoft.com/office/drawing/2014/main" id="{7178D6E6-62E1-84E4-007B-FE6AAF2946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41" name="Picture 8">
            <a:extLst>
              <a:ext uri="{FF2B5EF4-FFF2-40B4-BE49-F238E27FC236}">
                <a16:creationId xmlns:a16="http://schemas.microsoft.com/office/drawing/2014/main" id="{1AC32D2C-0583-3206-6972-E2CAFF7270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E94D78-AA9A-76A6-34B8-51EE449B6EB5}"/>
              </a:ext>
            </a:extLst>
          </p:cNvPr>
          <p:cNvSpPr txBox="1"/>
          <p:nvPr/>
        </p:nvSpPr>
        <p:spPr>
          <a:xfrm>
            <a:off x="4211748" y="1578914"/>
            <a:ext cx="4679033" cy="3600986"/>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Military/Veterans Crisis Line:</a:t>
            </a:r>
          </a:p>
          <a:p>
            <a:pPr marL="690563" lvl="2" indent="-120650">
              <a:spcAft>
                <a:spcPts val="600"/>
              </a:spcAft>
              <a:buFont typeface="Arial" panose="020B0604020202020204" pitchFamily="34" charset="0"/>
              <a:buChar char="•"/>
            </a:pPr>
            <a:r>
              <a:rPr lang="en-US" sz="1400" dirty="0">
                <a:latin typeface="Arial" panose="020B0604020202020204" pitchFamily="34" charset="0"/>
              </a:rPr>
              <a:t>North America: Dial 988, Press 1 </a:t>
            </a:r>
          </a:p>
          <a:p>
            <a:pPr marL="1147763" lvl="3" indent="-120650">
              <a:spcAft>
                <a:spcPts val="600"/>
              </a:spcAft>
              <a:buFont typeface="Arial" panose="020B0604020202020204" pitchFamily="34" charset="0"/>
              <a:buChar char="•"/>
            </a:pPr>
            <a:r>
              <a:rPr lang="en-US" sz="1400" dirty="0">
                <a:latin typeface="Arial" panose="020B0604020202020204" pitchFamily="34" charset="0"/>
              </a:rPr>
              <a:t>Text: 838255</a:t>
            </a:r>
          </a:p>
          <a:p>
            <a:pPr marL="690563" lvl="2" indent="-120650">
              <a:spcAft>
                <a:spcPts val="600"/>
              </a:spcAft>
              <a:buFont typeface="Arial" panose="020B0604020202020204" pitchFamily="34" charset="0"/>
              <a:buChar char="•"/>
            </a:pPr>
            <a:r>
              <a:rPr lang="en-US" sz="1400" dirty="0">
                <a:latin typeface="Arial" panose="020B0604020202020204" pitchFamily="34" charset="0"/>
              </a:rPr>
              <a:t>Europe: 00800 1-273-8255 or DSN 118</a:t>
            </a:r>
          </a:p>
          <a:p>
            <a:pPr marL="690563" lvl="2" indent="-120650">
              <a:spcAft>
                <a:spcPts val="600"/>
              </a:spcAft>
              <a:buFont typeface="Arial" panose="020B0604020202020204" pitchFamily="34" charset="0"/>
              <a:buChar char="•"/>
            </a:pPr>
            <a:r>
              <a:rPr lang="en-US" sz="1400" dirty="0">
                <a:latin typeface="Arial" panose="020B0604020202020204" pitchFamily="34" charset="0"/>
              </a:rPr>
              <a:t>Korea: 0808-555-118 or DSN 118</a:t>
            </a:r>
            <a:endParaRPr lang="en-US" sz="1200" dirty="0">
              <a:solidFill>
                <a:schemeClr val="bg1"/>
              </a:solidFill>
              <a:latin typeface="Arial" panose="020B0604020202020204" pitchFamily="34" charset="0"/>
            </a:endParaRP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Veterans Crisis Line Online Chat: www.veteranscrisisline.net/chat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Lifeline Crisis Chat: https://988lifeline.org/chat/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National Suicide Prevention Lifeline:</a:t>
            </a:r>
            <a:br>
              <a:rPr lang="en-US" sz="1400" dirty="0">
                <a:latin typeface="Arial" panose="020B0604020202020204" pitchFamily="34" charset="0"/>
              </a:rPr>
            </a:br>
            <a:r>
              <a:rPr lang="en-US" sz="1400" dirty="0">
                <a:latin typeface="Arial" panose="020B0604020202020204" pitchFamily="34" charset="0"/>
              </a:rPr>
              <a:t>1-800-273-TALK (8255). Press 1</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Suicide Hotlines (by State): http://www.suicide.org/suicide-hotlines.html</a:t>
            </a:r>
          </a:p>
        </p:txBody>
      </p:sp>
      <p:sp>
        <p:nvSpPr>
          <p:cNvPr id="6" name="Rectangle 5">
            <a:extLst>
              <a:ext uri="{FF2B5EF4-FFF2-40B4-BE49-F238E27FC236}">
                <a16:creationId xmlns:a16="http://schemas.microsoft.com/office/drawing/2014/main" id="{21D5A5F3-5442-5414-C10F-DFFED7F8BFF3}"/>
              </a:ext>
            </a:extLst>
          </p:cNvPr>
          <p:cNvSpPr/>
          <p:nvPr/>
        </p:nvSpPr>
        <p:spPr>
          <a:xfrm>
            <a:off x="4298281" y="5419014"/>
            <a:ext cx="4733176" cy="100124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1973494-F11E-E139-4423-452C2590866C}"/>
              </a:ext>
            </a:extLst>
          </p:cNvPr>
          <p:cNvSpPr/>
          <p:nvPr/>
        </p:nvSpPr>
        <p:spPr>
          <a:xfrm>
            <a:off x="4434218" y="5274393"/>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ectangle 19">
            <a:extLst>
              <a:ext uri="{FF2B5EF4-FFF2-40B4-BE49-F238E27FC236}">
                <a16:creationId xmlns:a16="http://schemas.microsoft.com/office/drawing/2014/main" id="{D11ACEC1-5592-4915-A609-8F4D94DD591E}"/>
              </a:ext>
            </a:extLst>
          </p:cNvPr>
          <p:cNvSpPr/>
          <p:nvPr/>
        </p:nvSpPr>
        <p:spPr>
          <a:xfrm>
            <a:off x="4123567" y="5274393"/>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TextBox 21">
            <a:extLst>
              <a:ext uri="{FF2B5EF4-FFF2-40B4-BE49-F238E27FC236}">
                <a16:creationId xmlns:a16="http://schemas.microsoft.com/office/drawing/2014/main" id="{918C3E1D-276C-86C3-7A8B-6B7238E6FC03}"/>
              </a:ext>
            </a:extLst>
          </p:cNvPr>
          <p:cNvSpPr txBox="1"/>
          <p:nvPr/>
        </p:nvSpPr>
        <p:spPr>
          <a:xfrm>
            <a:off x="4441375" y="5309714"/>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LMS Resources</a:t>
            </a:r>
          </a:p>
        </p:txBody>
      </p:sp>
      <p:sp>
        <p:nvSpPr>
          <p:cNvPr id="26" name="TextBox 25">
            <a:extLst>
              <a:ext uri="{FF2B5EF4-FFF2-40B4-BE49-F238E27FC236}">
                <a16:creationId xmlns:a16="http://schemas.microsoft.com/office/drawing/2014/main" id="{871D8D33-37F0-1A75-38C6-74BF26D986AE}"/>
              </a:ext>
            </a:extLst>
          </p:cNvPr>
          <p:cNvSpPr txBox="1"/>
          <p:nvPr/>
        </p:nvSpPr>
        <p:spPr>
          <a:xfrm>
            <a:off x="4364149" y="5661286"/>
            <a:ext cx="4416932" cy="815608"/>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Communication Materials: QR code</a:t>
            </a:r>
          </a:p>
          <a:p>
            <a:pPr marL="112713" indent="-112713">
              <a:spcAft>
                <a:spcPts val="600"/>
              </a:spcAft>
              <a:buFont typeface="Arial" panose="020B0604020202020204" pitchFamily="34" charset="0"/>
              <a:buChar char="•"/>
            </a:pPr>
            <a:r>
              <a:rPr lang="en-US" sz="1400" dirty="0">
                <a:latin typeface="Arial" panose="020B0604020202020204" pitchFamily="34" charset="0"/>
              </a:rPr>
              <a:t>https://www.armyresilience.army.mil/Lethal-Means/LMS-Home.html</a:t>
            </a:r>
          </a:p>
        </p:txBody>
      </p:sp>
      <p:pic>
        <p:nvPicPr>
          <p:cNvPr id="4" name="Picture 3">
            <a:extLst>
              <a:ext uri="{FF2B5EF4-FFF2-40B4-BE49-F238E27FC236}">
                <a16:creationId xmlns:a16="http://schemas.microsoft.com/office/drawing/2014/main" id="{1237ED0D-672B-1A7C-AC1F-3DB6272C59BE}"/>
              </a:ext>
            </a:extLst>
          </p:cNvPr>
          <p:cNvPicPr>
            <a:picLocks noChangeAspect="1"/>
          </p:cNvPicPr>
          <p:nvPr/>
        </p:nvPicPr>
        <p:blipFill>
          <a:blip r:embed="rId9">
            <a:alphaModFix amt="83000"/>
          </a:blip>
          <a:stretch>
            <a:fillRect/>
          </a:stretch>
        </p:blipFill>
        <p:spPr>
          <a:xfrm>
            <a:off x="8132977" y="5405533"/>
            <a:ext cx="905637" cy="1001242"/>
          </a:xfrm>
          <a:prstGeom prst="rect">
            <a:avLst/>
          </a:prstGeom>
        </p:spPr>
      </p:pic>
    </p:spTree>
    <p:extLst>
      <p:ext uri="{BB962C8B-B14F-4D97-AF65-F5344CB8AC3E}">
        <p14:creationId xmlns:p14="http://schemas.microsoft.com/office/powerpoint/2010/main" val="1054680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35" name="Rectangle 34">
            <a:extLst>
              <a:ext uri="{FF2B5EF4-FFF2-40B4-BE49-F238E27FC236}">
                <a16:creationId xmlns:a16="http://schemas.microsoft.com/office/drawing/2014/main" id="{E0A378EE-8E65-8A39-7B71-AA3D8993A386}"/>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
            <a:extLst>
              <a:ext uri="{FF2B5EF4-FFF2-40B4-BE49-F238E27FC236}">
                <a16:creationId xmlns:a16="http://schemas.microsoft.com/office/drawing/2014/main" id="{800AC74E-21FB-AD80-5D81-B5715D0272C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Have that Conversation </a:t>
            </a:r>
          </a:p>
        </p:txBody>
      </p:sp>
      <p:grpSp>
        <p:nvGrpSpPr>
          <p:cNvPr id="37" name="Group 36">
            <a:extLst>
              <a:ext uri="{FF2B5EF4-FFF2-40B4-BE49-F238E27FC236}">
                <a16:creationId xmlns:a16="http://schemas.microsoft.com/office/drawing/2014/main" id="{7239740F-EEB7-7A69-8F63-C6AA212DC31B}"/>
              </a:ext>
            </a:extLst>
          </p:cNvPr>
          <p:cNvGrpSpPr/>
          <p:nvPr/>
        </p:nvGrpSpPr>
        <p:grpSpPr>
          <a:xfrm>
            <a:off x="131198" y="431"/>
            <a:ext cx="9015516" cy="1060759"/>
            <a:chOff x="131197" y="430"/>
            <a:chExt cx="9015516" cy="1060759"/>
          </a:xfrm>
        </p:grpSpPr>
        <p:pic>
          <p:nvPicPr>
            <p:cNvPr id="38" name="Picture 37" descr="Logo&#10;&#10;Description automatically generated">
              <a:extLst>
                <a:ext uri="{FF2B5EF4-FFF2-40B4-BE49-F238E27FC236}">
                  <a16:creationId xmlns:a16="http://schemas.microsoft.com/office/drawing/2014/main" id="{1762CD97-B4FF-BD4E-E045-8040008A51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9" name="Picture 38" descr="Logo&#10;&#10;Description automatically generated">
              <a:extLst>
                <a:ext uri="{FF2B5EF4-FFF2-40B4-BE49-F238E27FC236}">
                  <a16:creationId xmlns:a16="http://schemas.microsoft.com/office/drawing/2014/main" id="{FF104665-F9AC-62E5-3F61-66C0E98EA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40" name="Picture 8">
            <a:extLst>
              <a:ext uri="{FF2B5EF4-FFF2-40B4-BE49-F238E27FC236}">
                <a16:creationId xmlns:a16="http://schemas.microsoft.com/office/drawing/2014/main" id="{BA96A033-D5BA-CF67-25C4-1D87EB232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9EDB78D-4D77-992C-B796-559BCF909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5" y="1271143"/>
            <a:ext cx="9140490" cy="5208175"/>
          </a:xfrm>
          <a:prstGeom prst="rect">
            <a:avLst/>
          </a:prstGeom>
        </p:spPr>
      </p:pic>
      <p:sp>
        <p:nvSpPr>
          <p:cNvPr id="3" name="Content Placeholder 2">
            <a:extLst>
              <a:ext uri="{FF2B5EF4-FFF2-40B4-BE49-F238E27FC236}">
                <a16:creationId xmlns:a16="http://schemas.microsoft.com/office/drawing/2014/main" id="{5BF9AA07-9712-CD3D-1AD9-1E0A77877E70}"/>
              </a:ext>
            </a:extLst>
          </p:cNvPr>
          <p:cNvSpPr txBox="1">
            <a:spLocks/>
          </p:cNvSpPr>
          <p:nvPr/>
        </p:nvSpPr>
        <p:spPr bwMode="auto">
          <a:xfrm>
            <a:off x="5168901" y="1805578"/>
            <a:ext cx="2689860" cy="3781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dirty="0">
                <a:solidFill>
                  <a:schemeClr val="bg1"/>
                </a:solidFill>
              </a:rPr>
              <a:t>You know someone who has not secured their lethal means. </a:t>
            </a:r>
            <a:endParaRPr lang="en-US" sz="1600" dirty="0">
              <a:solidFill>
                <a:schemeClr val="bg1"/>
              </a:solidFill>
              <a:latin typeface="Calibri" panose="020F0502020204030204" pitchFamily="34" charset="0"/>
              <a:cs typeface="Times New Roman" panose="02020603050405020304" pitchFamily="18" charset="0"/>
            </a:endParaRPr>
          </a:p>
          <a:p>
            <a:pPr>
              <a:spcBef>
                <a:spcPts val="600"/>
              </a:spcBef>
              <a:spcAft>
                <a:spcPts val="1200"/>
              </a:spcAft>
            </a:pPr>
            <a:r>
              <a:rPr lang="en-US" sz="1600" dirty="0">
                <a:solidFill>
                  <a:schemeClr val="bg1"/>
                </a:solidFill>
                <a:latin typeface="+mj-lt"/>
                <a:cs typeface="Times New Roman" panose="02020603050405020304" pitchFamily="18" charset="0"/>
              </a:rPr>
              <a:t>Demonstrate care by having that conversation with your friends and loved ones.</a:t>
            </a:r>
          </a:p>
          <a:p>
            <a:pPr>
              <a:spcBef>
                <a:spcPts val="600"/>
              </a:spcBef>
              <a:spcAft>
                <a:spcPts val="1200"/>
              </a:spcAft>
            </a:pPr>
            <a:r>
              <a:rPr lang="en-US" sz="1600" dirty="0">
                <a:solidFill>
                  <a:schemeClr val="bg1"/>
                </a:solidFill>
                <a:latin typeface="+mj-lt"/>
                <a:cs typeface="Times New Roman" panose="02020603050405020304" pitchFamily="18" charset="0"/>
              </a:rPr>
              <a:t>Lethal means safety plays an important role in suicide prevention and intervention.</a:t>
            </a:r>
          </a:p>
          <a:p>
            <a:pPr>
              <a:spcBef>
                <a:spcPts val="600"/>
              </a:spcBef>
              <a:spcAft>
                <a:spcPts val="1200"/>
              </a:spcAft>
            </a:pPr>
            <a:endParaRPr lang="en-US" sz="1600" dirty="0">
              <a:solidFill>
                <a:schemeClr val="bg1"/>
              </a:solidFill>
            </a:endParaRPr>
          </a:p>
        </p:txBody>
      </p:sp>
    </p:spTree>
    <p:extLst>
      <p:ext uri="{BB962C8B-B14F-4D97-AF65-F5344CB8AC3E}">
        <p14:creationId xmlns:p14="http://schemas.microsoft.com/office/powerpoint/2010/main" val="2338885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23181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499395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005553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75653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297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71654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404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4855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198673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63874015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8166263-dae4-4a19-bad3-fdbfda6298c2" xsi:nil="true"/>
    <lcf76f155ced4ddcb4097134ff3c332f xmlns="6c1c2928-3507-491a-a0f7-900236e1cc95">
      <Terms xmlns="http://schemas.microsoft.com/office/infopath/2007/PartnerControls"/>
    </lcf76f155ced4ddcb4097134ff3c332f>
    <_x0032_024 xmlns="6c1c2928-3507-491a-a0f7-900236e1cc95" xsi:nil="true"/>
    <Notes xmlns="6c1c2928-3507-491a-a0f7-900236e1cc95" xsi:nil="true"/>
    <l8d40799e5534d78979544709a60b2db xmlns="6c1c2928-3507-491a-a0f7-900236e1cc95">
      <Terms xmlns="http://schemas.microsoft.com/office/infopath/2007/PartnerControls"/>
    </l8d40799e5534d78979544709a60b2db>
    <_dlc_DocId xmlns="f8166263-dae4-4a19-bad3-fdbfda6298c2">6ECEFNF6QD26-1559382530-43305</_dlc_DocId>
    <_dlc_DocIdUrl xmlns="f8166263-dae4-4a19-bad3-fdbfda6298c2">
      <Url>https://sctgov.sharepoint.us/sites/ARDOperations/_layouts/15/DocIdRedir.aspx?ID=6ECEFNF6QD26-1559382530-43305</Url>
      <Description>6ECEFNF6QD26-1559382530-43305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4" ma:contentTypeDescription="Create a new document." ma:contentTypeScope="" ma:versionID="59d216ee71b0e4d4e695d6c2ed16210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91f01d05c45e06a8f6f22867d08230af"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element ref="ns2:MediaServiceSearchProperties" minOccurs="0"/>
                <xsd:element ref="ns2:_x0032_02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_x0032_024" ma:index="29" nillable="true" ma:displayName="2024" ma:format="Dropdown" ma:internalName="_x0032_024">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84A3B1-1753-4CB9-9C6B-1DBE18E4F9BF}">
  <ds:schemaRefs>
    <ds:schemaRef ds:uri="http://purl.org/dc/elements/1.1/"/>
    <ds:schemaRef ds:uri="http://schemas.microsoft.com/office/2006/documentManagement/types"/>
    <ds:schemaRef ds:uri="http://purl.org/dc/dcmitype/"/>
    <ds:schemaRef ds:uri="http://schemas.openxmlformats.org/package/2006/metadata/core-properties"/>
    <ds:schemaRef ds:uri="fa00c20d-2341-4557-8ae0-41b6d596ef7c"/>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252F9A7B-4399-492A-A553-CC08C49AB455}">
  <ds:schemaRefs>
    <ds:schemaRef ds:uri="http://schemas.microsoft.com/sharepoint/v3/contenttype/forms"/>
  </ds:schemaRefs>
</ds:datastoreItem>
</file>

<file path=customXml/itemProps3.xml><?xml version="1.0" encoding="utf-8"?>
<ds:datastoreItem xmlns:ds="http://schemas.openxmlformats.org/officeDocument/2006/customXml" ds:itemID="{D260302D-A37E-4C71-BF7C-FD3D8EA9F6EB}"/>
</file>

<file path=customXml/itemProps4.xml><?xml version="1.0" encoding="utf-8"?>
<ds:datastoreItem xmlns:ds="http://schemas.openxmlformats.org/officeDocument/2006/customXml" ds:itemID="{FF30B93F-10AA-42CC-8107-E29180B8E019}"/>
</file>

<file path=docProps/app.xml><?xml version="1.0" encoding="utf-8"?>
<Properties xmlns="http://schemas.openxmlformats.org/officeDocument/2006/extended-properties" xmlns:vt="http://schemas.openxmlformats.org/officeDocument/2006/docPropsVTypes">
  <Template/>
  <TotalTime>97786</TotalTime>
  <Words>9756</Words>
  <Application>Microsoft Office PowerPoint</Application>
  <PresentationFormat>On-screen Show (4:3)</PresentationFormat>
  <Paragraphs>1201</Paragraphs>
  <Slides>36</Slides>
  <Notes>36</Notes>
  <HiddenSlides>24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 12</vt:lpstr>
      <vt:lpstr>Arial Narrow</vt:lpstr>
      <vt:lpstr>Calibri</vt:lpstr>
      <vt:lpstr>Franklin Gothic Book</vt:lpstr>
      <vt:lpstr>Franklin Gothic Medium</vt:lpstr>
      <vt:lpstr>Garamond</vt:lpstr>
      <vt:lpstr>Verdana</vt:lpstr>
      <vt:lpstr>R2_Master_Template</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OSU Wexner Medical Center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 Michelle;Bickford, Abigail R CIV USARMY MEDCOM APHC (USA)</dc:creator>
  <cp:lastModifiedBy>Gutierrez, Ian A CIV USARMY WRAIR (USA)</cp:lastModifiedBy>
  <cp:revision>2168</cp:revision>
  <cp:lastPrinted>2024-01-18T00:47:28Z</cp:lastPrinted>
  <dcterms:created xsi:type="dcterms:W3CDTF">2019-07-17T17:03:59Z</dcterms:created>
  <dcterms:modified xsi:type="dcterms:W3CDTF">2024-08-16T17:49:41Z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18a7dd7c-2188-4fb7-b164-333fcf99765e</vt:lpwstr>
  </property>
  <property fmtid="{D5CDD505-2E9C-101B-9397-08002B2CF9AE}" pid="4" name="MediaServiceImageTags">
    <vt:lpwstr/>
  </property>
  <property fmtid="{D5CDD505-2E9C-101B-9397-08002B2CF9AE}" pid="5" name="Tags">
    <vt:lpwstr/>
  </property>
</Properties>
</file>